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510" r:id="rId1"/>
  </p:sldMasterIdLst>
  <p:notesMasterIdLst>
    <p:notesMasterId r:id="rId24"/>
  </p:notesMasterIdLst>
  <p:sldIdLst>
    <p:sldId id="2203" r:id="rId2"/>
    <p:sldId id="2257" r:id="rId3"/>
    <p:sldId id="2208" r:id="rId4"/>
    <p:sldId id="2209" r:id="rId5"/>
    <p:sldId id="2353" r:id="rId6"/>
    <p:sldId id="2365" r:id="rId7"/>
    <p:sldId id="2387" r:id="rId8"/>
    <p:sldId id="2388" r:id="rId9"/>
    <p:sldId id="2389" r:id="rId10"/>
    <p:sldId id="2390" r:id="rId11"/>
    <p:sldId id="2391" r:id="rId12"/>
    <p:sldId id="2392" r:id="rId13"/>
    <p:sldId id="2393" r:id="rId14"/>
    <p:sldId id="2394" r:id="rId15"/>
    <p:sldId id="2395" r:id="rId16"/>
    <p:sldId id="2396" r:id="rId17"/>
    <p:sldId id="2397" r:id="rId18"/>
    <p:sldId id="2381" r:id="rId19"/>
    <p:sldId id="2398" r:id="rId20"/>
    <p:sldId id="2063" r:id="rId21"/>
    <p:sldId id="2399" r:id="rId22"/>
    <p:sldId id="2400" r:id="rId23"/>
  </p:sldIdLst>
  <p:sldSz cx="9144000" cy="5143500" type="screen16x9"/>
  <p:notesSz cx="6858000" cy="9144000"/>
  <p:defaultTextStyle>
    <a:defPPr>
      <a:defRPr lang="en-GB"/>
    </a:defPPr>
    <a:lvl1pPr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1pPr>
    <a:lvl2pPr marL="4572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2pPr>
    <a:lvl3pPr marL="9144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3pPr>
    <a:lvl4pPr marL="13716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4pPr>
    <a:lvl5pPr marL="18288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5pPr>
    <a:lvl6pPr marL="2286000" algn="l" defTabSz="914400" rtl="0" eaLnBrk="1" latinLnBrk="0" hangingPunct="1">
      <a:defRPr kern="1200">
        <a:solidFill>
          <a:schemeClr val="bg1"/>
        </a:solidFill>
        <a:latin typeface="Arial" charset="0"/>
        <a:ea typeface="+mn-ea"/>
        <a:cs typeface="Lucida Sans Unicode" charset="0"/>
      </a:defRPr>
    </a:lvl6pPr>
    <a:lvl7pPr marL="2743200" algn="l" defTabSz="914400" rtl="0" eaLnBrk="1" latinLnBrk="0" hangingPunct="1">
      <a:defRPr kern="1200">
        <a:solidFill>
          <a:schemeClr val="bg1"/>
        </a:solidFill>
        <a:latin typeface="Arial" charset="0"/>
        <a:ea typeface="+mn-ea"/>
        <a:cs typeface="Lucida Sans Unicode" charset="0"/>
      </a:defRPr>
    </a:lvl7pPr>
    <a:lvl8pPr marL="3200400" algn="l" defTabSz="914400" rtl="0" eaLnBrk="1" latinLnBrk="0" hangingPunct="1">
      <a:defRPr kern="1200">
        <a:solidFill>
          <a:schemeClr val="bg1"/>
        </a:solidFill>
        <a:latin typeface="Arial" charset="0"/>
        <a:ea typeface="+mn-ea"/>
        <a:cs typeface="Lucida Sans Unicode" charset="0"/>
      </a:defRPr>
    </a:lvl8pPr>
    <a:lvl9pPr marL="3657600" algn="l" defTabSz="914400" rtl="0" eaLnBrk="1" latinLnBrk="0" hangingPunct="1">
      <a:defRPr kern="1200">
        <a:solidFill>
          <a:schemeClr val="bg1"/>
        </a:solidFill>
        <a:latin typeface="Arial" charset="0"/>
        <a:ea typeface="+mn-ea"/>
        <a:cs typeface="Lucida Sans Unicode"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24AC"/>
    <a:srgbClr val="000000"/>
    <a:srgbClr val="000204"/>
    <a:srgbClr val="9C866E"/>
    <a:srgbClr val="6E5B4C"/>
    <a:srgbClr val="820000"/>
    <a:srgbClr val="0A0A0A"/>
    <a:srgbClr val="101010"/>
    <a:srgbClr val="0D0D0D"/>
    <a:srgbClr val="0004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4034" autoAdjust="0"/>
  </p:normalViewPr>
  <p:slideViewPr>
    <p:cSldViewPr>
      <p:cViewPr varScale="1">
        <p:scale>
          <a:sx n="105" d="100"/>
          <a:sy n="105" d="100"/>
        </p:scale>
        <p:origin x="174" y="108"/>
      </p:cViewPr>
      <p:guideLst>
        <p:guide orient="horz" pos="1620"/>
        <p:guide pos="2880"/>
      </p:guideLst>
    </p:cSldViewPr>
  </p:slideViewPr>
  <p:outlineViewPr>
    <p:cViewPr varScale="1">
      <p:scale>
        <a:sx n="33" d="100"/>
        <a:sy n="33" d="100"/>
      </p:scale>
      <p:origin x="0" y="-8100"/>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AutoShape 1"/>
          <p:cNvSpPr>
            <a:spLocks noChangeArrowheads="1"/>
          </p:cNvSpPr>
          <p:nvPr/>
        </p:nvSpPr>
        <p:spPr bwMode="auto">
          <a:xfrm>
            <a:off x="0" y="0"/>
            <a:ext cx="6858000" cy="9144000"/>
          </a:xfrm>
          <a:prstGeom prst="roundRect">
            <a:avLst>
              <a:gd name="adj" fmla="val 23"/>
            </a:avLst>
          </a:prstGeom>
          <a:solidFill>
            <a:srgbClr val="FFFFFF"/>
          </a:solidFill>
          <a:ln w="9360">
            <a:noFill/>
            <a:miter lim="800000"/>
            <a:headEnd/>
            <a:tailEnd/>
          </a:ln>
          <a:effectLst/>
        </p:spPr>
        <p:txBody>
          <a:bodyPr wrap="none" anchor="ctr"/>
          <a:lstStyle/>
          <a:p>
            <a:endParaRPr lang="en-US"/>
          </a:p>
        </p:txBody>
      </p:sp>
      <p:sp>
        <p:nvSpPr>
          <p:cNvPr id="8194" name="AutoShape 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8195" name="Rectangle 3"/>
          <p:cNvSpPr>
            <a:spLocks noGrp="1" noChangeArrowheads="1"/>
          </p:cNvSpPr>
          <p:nvPr>
            <p:ph type="hdr"/>
          </p:nvPr>
        </p:nvSpPr>
        <p:spPr bwMode="auto">
          <a:xfrm>
            <a:off x="0"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6" name="Rectangle 4"/>
          <p:cNvSpPr>
            <a:spLocks noGrp="1" noChangeArrowheads="1"/>
          </p:cNvSpPr>
          <p:nvPr>
            <p:ph type="dt"/>
          </p:nvPr>
        </p:nvSpPr>
        <p:spPr bwMode="auto">
          <a:xfrm>
            <a:off x="3884613"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7" name="Rectangle 5"/>
          <p:cNvSpPr>
            <a:spLocks noGrp="1" noRot="1" noChangeAspect="1" noChangeArrowheads="1"/>
          </p:cNvSpPr>
          <p:nvPr>
            <p:ph type="sldImg"/>
          </p:nvPr>
        </p:nvSpPr>
        <p:spPr bwMode="auto">
          <a:xfrm>
            <a:off x="382588" y="685800"/>
            <a:ext cx="6089650" cy="3425825"/>
          </a:xfrm>
          <a:prstGeom prst="rect">
            <a:avLst/>
          </a:prstGeom>
          <a:noFill/>
          <a:ln w="9525">
            <a:noFill/>
            <a:round/>
            <a:headEnd/>
            <a:tailEnd/>
          </a:ln>
          <a:effectLst/>
        </p:spPr>
      </p:sp>
      <p:sp>
        <p:nvSpPr>
          <p:cNvPr id="8198" name="Rectangle 6"/>
          <p:cNvSpPr>
            <a:spLocks noGrp="1" noChangeArrowheads="1"/>
          </p:cNvSpPr>
          <p:nvPr>
            <p:ph type="body"/>
          </p:nvPr>
        </p:nvSpPr>
        <p:spPr bwMode="auto">
          <a:xfrm>
            <a:off x="685800" y="4343400"/>
            <a:ext cx="5483225" cy="41116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a:p>
        </p:txBody>
      </p:sp>
      <p:sp>
        <p:nvSpPr>
          <p:cNvPr id="8199" name="Rectangle 7"/>
          <p:cNvSpPr>
            <a:spLocks noGrp="1" noChangeArrowheads="1"/>
          </p:cNvSpPr>
          <p:nvPr>
            <p:ph type="ftr"/>
          </p:nvPr>
        </p:nvSpPr>
        <p:spPr bwMode="auto">
          <a:xfrm>
            <a:off x="0"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200" name="Rectangle 8"/>
          <p:cNvSpPr>
            <a:spLocks noGrp="1" noChangeArrowheads="1"/>
          </p:cNvSpPr>
          <p:nvPr>
            <p:ph type="sldNum"/>
          </p:nvPr>
        </p:nvSpPr>
        <p:spPr bwMode="auto">
          <a:xfrm>
            <a:off x="3884613"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fld id="{27A1267E-5F3E-4EB0-939F-30DD7A2F0868}" type="slidenum">
              <a:rPr lang="en-GB"/>
              <a:pPr/>
              <a:t>‹#›</a:t>
            </a:fld>
            <a:endParaRPr lang="en-GB"/>
          </a:p>
        </p:txBody>
      </p:sp>
    </p:spTree>
    <p:extLst>
      <p:ext uri="{BB962C8B-B14F-4D97-AF65-F5344CB8AC3E}">
        <p14:creationId xmlns:p14="http://schemas.microsoft.com/office/powerpoint/2010/main" val="28715375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dirty="0"/>
          </a:p>
        </p:txBody>
      </p:sp>
    </p:spTree>
    <p:extLst>
      <p:ext uri="{BB962C8B-B14F-4D97-AF65-F5344CB8AC3E}">
        <p14:creationId xmlns:p14="http://schemas.microsoft.com/office/powerpoint/2010/main" val="15361459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1Ti 2:15 Nevertheless she will be saved in childbearing if they continue in faith, love, and holiness, with self-control.</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10</a:t>
            </a:fld>
            <a:endParaRPr lang="en-US"/>
          </a:p>
        </p:txBody>
      </p:sp>
    </p:spTree>
    <p:extLst>
      <p:ext uri="{BB962C8B-B14F-4D97-AF65-F5344CB8AC3E}">
        <p14:creationId xmlns:p14="http://schemas.microsoft.com/office/powerpoint/2010/main" val="40066521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11</a:t>
            </a:fld>
            <a:endParaRPr lang="en-US"/>
          </a:p>
        </p:txBody>
      </p:sp>
    </p:spTree>
    <p:extLst>
      <p:ext uri="{BB962C8B-B14F-4D97-AF65-F5344CB8AC3E}">
        <p14:creationId xmlns:p14="http://schemas.microsoft.com/office/powerpoint/2010/main" val="42291837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1Co 16:16 that you also submit to such, and to everyone who works and labors with us.</a:t>
            </a:r>
          </a:p>
          <a:p>
            <a:r>
              <a:rPr lang="en-US" sz="1200" kern="1200" dirty="0" smtClean="0">
                <a:solidFill>
                  <a:srgbClr val="000000"/>
                </a:solidFill>
                <a:effectLst/>
                <a:latin typeface="Times New Roman" pitchFamily="16" charset="0"/>
                <a:ea typeface="+mn-ea"/>
                <a:cs typeface="+mn-cs"/>
              </a:rPr>
              <a:t>1Pe 5:5 ¶ Likewise you younger people, submit yourselves to your elders. Yes, all of you be submissive to one another, and be clothed with humility, for "God resists the proud, But gives grace to the humble."</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12</a:t>
            </a:fld>
            <a:endParaRPr lang="en-US"/>
          </a:p>
        </p:txBody>
      </p:sp>
    </p:spTree>
    <p:extLst>
      <p:ext uri="{BB962C8B-B14F-4D97-AF65-F5344CB8AC3E}">
        <p14:creationId xmlns:p14="http://schemas.microsoft.com/office/powerpoint/2010/main" val="38886394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1Co 16:16 that you also submit to such, and to everyone who works and labors with us.</a:t>
            </a:r>
          </a:p>
          <a:p>
            <a:r>
              <a:rPr lang="en-US" sz="1200" kern="1200" dirty="0" smtClean="0">
                <a:solidFill>
                  <a:srgbClr val="000000"/>
                </a:solidFill>
                <a:effectLst/>
                <a:latin typeface="Times New Roman" pitchFamily="16" charset="0"/>
                <a:ea typeface="+mn-ea"/>
                <a:cs typeface="+mn-cs"/>
              </a:rPr>
              <a:t>1Pe 5:5 ¶ Likewise you younger people, submit yourselves to your elders. Yes, all of you be submissive to one another, and be clothed with humility, for "God resists the proud, But gives grace to the humble."</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13</a:t>
            </a:fld>
            <a:endParaRPr lang="en-US"/>
          </a:p>
        </p:txBody>
      </p:sp>
    </p:spTree>
    <p:extLst>
      <p:ext uri="{BB962C8B-B14F-4D97-AF65-F5344CB8AC3E}">
        <p14:creationId xmlns:p14="http://schemas.microsoft.com/office/powerpoint/2010/main" val="23088093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1Co 16:16 that you also submit to such, and to everyone who works and labors with us.</a:t>
            </a:r>
          </a:p>
          <a:p>
            <a:r>
              <a:rPr lang="en-US" sz="1200" kern="1200" dirty="0" smtClean="0">
                <a:solidFill>
                  <a:srgbClr val="000000"/>
                </a:solidFill>
                <a:effectLst/>
                <a:latin typeface="Times New Roman" pitchFamily="16" charset="0"/>
                <a:ea typeface="+mn-ea"/>
                <a:cs typeface="+mn-cs"/>
              </a:rPr>
              <a:t>1Pe 5:5 ¶ Likewise you younger people, submit yourselves to your elders. Yes, all of you be submissive to one another, and be clothed with humility, for "God resists the proud, But gives grace to the humble."</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14</a:t>
            </a:fld>
            <a:endParaRPr lang="en-US"/>
          </a:p>
        </p:txBody>
      </p:sp>
    </p:spTree>
    <p:extLst>
      <p:ext uri="{BB962C8B-B14F-4D97-AF65-F5344CB8AC3E}">
        <p14:creationId xmlns:p14="http://schemas.microsoft.com/office/powerpoint/2010/main" val="14001861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1Co 16:16 that you also submit to such, and to everyone who works and labors with us.</a:t>
            </a:r>
          </a:p>
          <a:p>
            <a:r>
              <a:rPr lang="en-US" sz="1200" kern="1200" dirty="0" smtClean="0">
                <a:solidFill>
                  <a:srgbClr val="000000"/>
                </a:solidFill>
                <a:effectLst/>
                <a:latin typeface="Times New Roman" pitchFamily="16" charset="0"/>
                <a:ea typeface="+mn-ea"/>
                <a:cs typeface="+mn-cs"/>
              </a:rPr>
              <a:t>1Pe 5:5 ¶ Likewise you younger people, submit yourselves to your elders. Yes, all of you be submissive to one another, and be clothed with humility, for "God resists the proud, But gives grace to the humble."</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15</a:t>
            </a:fld>
            <a:endParaRPr lang="en-US"/>
          </a:p>
        </p:txBody>
      </p:sp>
    </p:spTree>
    <p:extLst>
      <p:ext uri="{BB962C8B-B14F-4D97-AF65-F5344CB8AC3E}">
        <p14:creationId xmlns:p14="http://schemas.microsoft.com/office/powerpoint/2010/main" val="28819029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1Co 16:16 that you also submit to such, and to everyone who works and labors with us.</a:t>
            </a:r>
          </a:p>
          <a:p>
            <a:r>
              <a:rPr lang="en-US" sz="1200" kern="1200" dirty="0" smtClean="0">
                <a:solidFill>
                  <a:srgbClr val="000000"/>
                </a:solidFill>
                <a:effectLst/>
                <a:latin typeface="Times New Roman" pitchFamily="16" charset="0"/>
                <a:ea typeface="+mn-ea"/>
                <a:cs typeface="+mn-cs"/>
              </a:rPr>
              <a:t>1Pe 5:5 ¶ Likewise you younger people, submit yourselves to your elders. Yes, all of you be submissive to one another, and be clothed with humility, for "God resists the proud, But gives grace to the humble."</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16</a:t>
            </a:fld>
            <a:endParaRPr lang="en-US"/>
          </a:p>
        </p:txBody>
      </p:sp>
    </p:spTree>
    <p:extLst>
      <p:ext uri="{BB962C8B-B14F-4D97-AF65-F5344CB8AC3E}">
        <p14:creationId xmlns:p14="http://schemas.microsoft.com/office/powerpoint/2010/main" val="34808826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1Co 16:16 that you also submit to such, and to everyone who works and labors with us.</a:t>
            </a:r>
          </a:p>
          <a:p>
            <a:r>
              <a:rPr lang="en-US" sz="1200" kern="1200" dirty="0" smtClean="0">
                <a:solidFill>
                  <a:srgbClr val="000000"/>
                </a:solidFill>
                <a:effectLst/>
                <a:latin typeface="Times New Roman" pitchFamily="16" charset="0"/>
                <a:ea typeface="+mn-ea"/>
                <a:cs typeface="+mn-cs"/>
              </a:rPr>
              <a:t>1Pe 5:5 ¶ Likewise you younger people, submit yourselves to your elders. Yes, all of you be submissive to one another, and be clothed with humility, for "God resists the proud, But gives grace to the humble."</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17</a:t>
            </a:fld>
            <a:endParaRPr lang="en-US"/>
          </a:p>
        </p:txBody>
      </p:sp>
    </p:spTree>
    <p:extLst>
      <p:ext uri="{BB962C8B-B14F-4D97-AF65-F5344CB8AC3E}">
        <p14:creationId xmlns:p14="http://schemas.microsoft.com/office/powerpoint/2010/main" val="8217073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Mt 7:6 "Do not give what is holy to the dogs; nor cast your pearls before swine, lest they trample them under their feet, and turn and tear you in pieces.</a:t>
            </a:r>
          </a:p>
          <a:p>
            <a:r>
              <a:rPr lang="en-US" sz="1200" kern="1200" dirty="0" smtClean="0">
                <a:solidFill>
                  <a:srgbClr val="000000"/>
                </a:solidFill>
                <a:effectLst/>
                <a:latin typeface="Times New Roman" pitchFamily="16" charset="0"/>
                <a:ea typeface="+mn-ea"/>
                <a:cs typeface="+mn-cs"/>
              </a:rPr>
              <a:t>Col 4:6 Let your speech always be with grace, seasoned with salt, that you may know how you ought to answer each one.</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18</a:t>
            </a:fld>
            <a:endParaRPr lang="en-US"/>
          </a:p>
        </p:txBody>
      </p:sp>
    </p:spTree>
    <p:extLst>
      <p:ext uri="{BB962C8B-B14F-4D97-AF65-F5344CB8AC3E}">
        <p14:creationId xmlns:p14="http://schemas.microsoft.com/office/powerpoint/2010/main" val="22638541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Mt 7:6 "Do not give what is holy to the dogs; nor cast your pearls before swine, lest they trample them under their feet, and turn and tear you in pieces.</a:t>
            </a:r>
          </a:p>
          <a:p>
            <a:r>
              <a:rPr lang="en-US" sz="1200" kern="1200" dirty="0" smtClean="0">
                <a:solidFill>
                  <a:srgbClr val="000000"/>
                </a:solidFill>
                <a:effectLst/>
                <a:latin typeface="Times New Roman" pitchFamily="16" charset="0"/>
                <a:ea typeface="+mn-ea"/>
                <a:cs typeface="+mn-cs"/>
              </a:rPr>
              <a:t>Col 4:6 Let your speech always be with grace, seasoned with salt, that you may know how you ought to answer each one.</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19</a:t>
            </a:fld>
            <a:endParaRPr lang="en-US"/>
          </a:p>
        </p:txBody>
      </p:sp>
    </p:spTree>
    <p:extLst>
      <p:ext uri="{BB962C8B-B14F-4D97-AF65-F5344CB8AC3E}">
        <p14:creationId xmlns:p14="http://schemas.microsoft.com/office/powerpoint/2010/main" val="3310485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2</a:t>
            </a:fld>
            <a:endParaRPr lang="en-US" dirty="0"/>
          </a:p>
        </p:txBody>
      </p:sp>
    </p:spTree>
    <p:extLst>
      <p:ext uri="{BB962C8B-B14F-4D97-AF65-F5344CB8AC3E}">
        <p14:creationId xmlns:p14="http://schemas.microsoft.com/office/powerpoint/2010/main" val="40820501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Mt 7:6 "Do not give what is holy to the dogs; nor cast your pearls before swine, lest they trample them under their feet, and turn and tear you in pieces.</a:t>
            </a:r>
          </a:p>
          <a:p>
            <a:r>
              <a:rPr lang="en-US" sz="1200" kern="1200" dirty="0" smtClean="0">
                <a:solidFill>
                  <a:srgbClr val="000000"/>
                </a:solidFill>
                <a:effectLst/>
                <a:latin typeface="Times New Roman" pitchFamily="16" charset="0"/>
                <a:ea typeface="+mn-ea"/>
                <a:cs typeface="+mn-cs"/>
              </a:rPr>
              <a:t>Col 4:6 Let your speech always be with grace, seasoned with salt, that you may know how you ought to answer each one.</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21</a:t>
            </a:fld>
            <a:endParaRPr lang="en-US"/>
          </a:p>
        </p:txBody>
      </p:sp>
    </p:spTree>
    <p:extLst>
      <p:ext uri="{BB962C8B-B14F-4D97-AF65-F5344CB8AC3E}">
        <p14:creationId xmlns:p14="http://schemas.microsoft.com/office/powerpoint/2010/main" val="18777752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Mt 7:6 "Do not give what is holy to the dogs; nor cast your pearls before swine, lest they trample them under their feet, and turn and tear you in pieces.</a:t>
            </a:r>
          </a:p>
          <a:p>
            <a:r>
              <a:rPr lang="en-US" sz="1200" kern="1200" dirty="0" smtClean="0">
                <a:solidFill>
                  <a:srgbClr val="000000"/>
                </a:solidFill>
                <a:effectLst/>
                <a:latin typeface="Times New Roman" pitchFamily="16" charset="0"/>
                <a:ea typeface="+mn-ea"/>
                <a:cs typeface="+mn-cs"/>
              </a:rPr>
              <a:t>Col 4:6 Let your speech always be with grace, seasoned with salt, that you may know how you ought to answer each one.</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22</a:t>
            </a:fld>
            <a:endParaRPr lang="en-US"/>
          </a:p>
        </p:txBody>
      </p:sp>
    </p:spTree>
    <p:extLst>
      <p:ext uri="{BB962C8B-B14F-4D97-AF65-F5344CB8AC3E}">
        <p14:creationId xmlns:p14="http://schemas.microsoft.com/office/powerpoint/2010/main" val="6434555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3</a:t>
            </a:fld>
            <a:endParaRPr lang="en-US" dirty="0"/>
          </a:p>
        </p:txBody>
      </p:sp>
    </p:spTree>
    <p:extLst>
      <p:ext uri="{BB962C8B-B14F-4D97-AF65-F5344CB8AC3E}">
        <p14:creationId xmlns:p14="http://schemas.microsoft.com/office/powerpoint/2010/main" val="3548395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4</a:t>
            </a:fld>
            <a:endParaRPr lang="en-US" dirty="0">
              <a:solidFill>
                <a:srgbClr val="000000"/>
              </a:solidFill>
            </a:endParaRPr>
          </a:p>
        </p:txBody>
      </p:sp>
    </p:spTree>
    <p:extLst>
      <p:ext uri="{BB962C8B-B14F-4D97-AF65-F5344CB8AC3E}">
        <p14:creationId xmlns:p14="http://schemas.microsoft.com/office/powerpoint/2010/main" val="910386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5</a:t>
            </a:fld>
            <a:endParaRPr lang="en-US"/>
          </a:p>
        </p:txBody>
      </p:sp>
    </p:spTree>
    <p:extLst>
      <p:ext uri="{BB962C8B-B14F-4D97-AF65-F5344CB8AC3E}">
        <p14:creationId xmlns:p14="http://schemas.microsoft.com/office/powerpoint/2010/main" val="195488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 Feminism: the belief in social, economic, and political equality of the sexes</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6</a:t>
            </a:fld>
            <a:endParaRPr lang="en-US"/>
          </a:p>
        </p:txBody>
      </p:sp>
    </p:spTree>
    <p:extLst>
      <p:ext uri="{BB962C8B-B14F-4D97-AF65-F5344CB8AC3E}">
        <p14:creationId xmlns:p14="http://schemas.microsoft.com/office/powerpoint/2010/main" val="39296097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 Feminism: the belief in social, economic, and political equality of the sexes</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7</a:t>
            </a:fld>
            <a:endParaRPr lang="en-US"/>
          </a:p>
        </p:txBody>
      </p:sp>
    </p:spTree>
    <p:extLst>
      <p:ext uri="{BB962C8B-B14F-4D97-AF65-F5344CB8AC3E}">
        <p14:creationId xmlns:p14="http://schemas.microsoft.com/office/powerpoint/2010/main" val="1122780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Ge 1:27 So God created man in His own image; in the image of God He created him; male and female He created them.</a:t>
            </a:r>
          </a:p>
          <a:p>
            <a:r>
              <a:rPr lang="en-US" sz="1200" kern="1200" dirty="0" smtClean="0">
                <a:solidFill>
                  <a:srgbClr val="000000"/>
                </a:solidFill>
                <a:effectLst/>
                <a:latin typeface="Times New Roman" pitchFamily="16" charset="0"/>
                <a:ea typeface="+mn-ea"/>
                <a:cs typeface="+mn-cs"/>
              </a:rPr>
              <a:t>Mt 19:4 And He answered and said to them, "Have you not read that He who made them at the beginning 'made them male and female,'</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8</a:t>
            </a:fld>
            <a:endParaRPr lang="en-US"/>
          </a:p>
        </p:txBody>
      </p:sp>
    </p:spTree>
    <p:extLst>
      <p:ext uri="{BB962C8B-B14F-4D97-AF65-F5344CB8AC3E}">
        <p14:creationId xmlns:p14="http://schemas.microsoft.com/office/powerpoint/2010/main" val="16106753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1Ti 2:15 Nevertheless she will be saved in childbearing if they continue in faith, love, and holiness, with self-control.</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9</a:t>
            </a:fld>
            <a:endParaRPr lang="en-US"/>
          </a:p>
        </p:txBody>
      </p:sp>
    </p:spTree>
    <p:extLst>
      <p:ext uri="{BB962C8B-B14F-4D97-AF65-F5344CB8AC3E}">
        <p14:creationId xmlns:p14="http://schemas.microsoft.com/office/powerpoint/2010/main" val="313061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06BB6-1C83-4D6F-B78F-6BBF6D5AA7FE}" type="slidenum">
              <a:rPr lang="en-GB" smtClean="0"/>
              <a:pPr/>
              <a:t>‹#›</a:t>
            </a:fld>
            <a:endParaRPr lang="en-GB"/>
          </a:p>
        </p:txBody>
      </p:sp>
    </p:spTree>
    <p:extLst>
      <p:ext uri="{BB962C8B-B14F-4D97-AF65-F5344CB8AC3E}">
        <p14:creationId xmlns:p14="http://schemas.microsoft.com/office/powerpoint/2010/main" val="2270904602"/>
      </p:ext>
    </p:extLst>
  </p:cSld>
  <p:clrMapOvr>
    <a:masterClrMapping/>
  </p:clrMapOvr>
  <p:transition>
    <p:fade/>
  </p:transition>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3A903E-111F-48EA-A059-B56959FACCE9}" type="slidenum">
              <a:rPr lang="en-GB" smtClean="0"/>
              <a:pPr/>
              <a:t>‹#›</a:t>
            </a:fld>
            <a:endParaRPr lang="en-GB"/>
          </a:p>
        </p:txBody>
      </p:sp>
    </p:spTree>
    <p:extLst>
      <p:ext uri="{BB962C8B-B14F-4D97-AF65-F5344CB8AC3E}">
        <p14:creationId xmlns:p14="http://schemas.microsoft.com/office/powerpoint/2010/main" val="4259684672"/>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E8CFA4-D681-4A4A-B796-F15E492D2189}" type="slidenum">
              <a:rPr lang="en-GB" smtClean="0"/>
              <a:pPr/>
              <a:t>‹#›</a:t>
            </a:fld>
            <a:endParaRPr lang="en-GB"/>
          </a:p>
        </p:txBody>
      </p:sp>
    </p:spTree>
    <p:extLst>
      <p:ext uri="{BB962C8B-B14F-4D97-AF65-F5344CB8AC3E}">
        <p14:creationId xmlns:p14="http://schemas.microsoft.com/office/powerpoint/2010/main" val="88151447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A51A11-EFD3-4E5E-8C50-A7E50BE2AC63}" type="slidenum">
              <a:rPr lang="en-GB" smtClean="0"/>
              <a:pPr/>
              <a:t>‹#›</a:t>
            </a:fld>
            <a:endParaRPr lang="en-GB"/>
          </a:p>
        </p:txBody>
      </p:sp>
    </p:spTree>
    <p:extLst>
      <p:ext uri="{BB962C8B-B14F-4D97-AF65-F5344CB8AC3E}">
        <p14:creationId xmlns:p14="http://schemas.microsoft.com/office/powerpoint/2010/main" val="2645226840"/>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2F056A-644A-4E54-821E-C8FBD46B8A01}" type="slidenum">
              <a:rPr lang="en-GB" smtClean="0"/>
              <a:pPr/>
              <a:t>‹#›</a:t>
            </a:fld>
            <a:endParaRPr lang="en-GB"/>
          </a:p>
        </p:txBody>
      </p:sp>
    </p:spTree>
    <p:extLst>
      <p:ext uri="{BB962C8B-B14F-4D97-AF65-F5344CB8AC3E}">
        <p14:creationId xmlns:p14="http://schemas.microsoft.com/office/powerpoint/2010/main" val="4076352374"/>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B455B1-B204-4EE3-8467-719975746DE5}" type="slidenum">
              <a:rPr lang="en-GB" smtClean="0"/>
              <a:pPr/>
              <a:t>‹#›</a:t>
            </a:fld>
            <a:endParaRPr lang="en-GB"/>
          </a:p>
        </p:txBody>
      </p:sp>
    </p:spTree>
    <p:extLst>
      <p:ext uri="{BB962C8B-B14F-4D97-AF65-F5344CB8AC3E}">
        <p14:creationId xmlns:p14="http://schemas.microsoft.com/office/powerpoint/2010/main" val="883995833"/>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1A9235-9CD5-40C1-B792-C21A0B3BEC65}" type="slidenum">
              <a:rPr lang="en-GB" smtClean="0"/>
              <a:pPr/>
              <a:t>‹#›</a:t>
            </a:fld>
            <a:endParaRPr lang="en-GB"/>
          </a:p>
        </p:txBody>
      </p:sp>
    </p:spTree>
    <p:extLst>
      <p:ext uri="{BB962C8B-B14F-4D97-AF65-F5344CB8AC3E}">
        <p14:creationId xmlns:p14="http://schemas.microsoft.com/office/powerpoint/2010/main" val="62433594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063B57A-7FC0-416C-97B8-4047807D353F}" type="slidenum">
              <a:rPr lang="en-GB" smtClean="0"/>
              <a:pPr/>
              <a:t>‹#›</a:t>
            </a:fld>
            <a:endParaRPr lang="en-GB"/>
          </a:p>
        </p:txBody>
      </p:sp>
    </p:spTree>
    <p:extLst>
      <p:ext uri="{BB962C8B-B14F-4D97-AF65-F5344CB8AC3E}">
        <p14:creationId xmlns:p14="http://schemas.microsoft.com/office/powerpoint/2010/main" val="3991611072"/>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27AD57-2053-4D84-B514-800E54D628EC}" type="slidenum">
              <a:rPr lang="en-GB" smtClean="0"/>
              <a:pPr/>
              <a:t>‹#›</a:t>
            </a:fld>
            <a:endParaRPr lang="en-GB"/>
          </a:p>
        </p:txBody>
      </p:sp>
    </p:spTree>
    <p:extLst>
      <p:ext uri="{BB962C8B-B14F-4D97-AF65-F5344CB8AC3E}">
        <p14:creationId xmlns:p14="http://schemas.microsoft.com/office/powerpoint/2010/main" val="998161499"/>
      </p:ext>
    </p:extLst>
  </p:cSld>
  <p:clrMapOvr>
    <a:masterClrMapping/>
  </p:clrMapOvr>
  <p:transition>
    <p:fade/>
  </p:transition>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0FC3B0-9A43-48A4-85CE-B999A76FEA98}" type="slidenum">
              <a:rPr lang="en-GB" smtClean="0"/>
              <a:pPr/>
              <a:t>‹#›</a:t>
            </a:fld>
            <a:endParaRPr lang="en-GB"/>
          </a:p>
        </p:txBody>
      </p:sp>
    </p:spTree>
    <p:extLst>
      <p:ext uri="{BB962C8B-B14F-4D97-AF65-F5344CB8AC3E}">
        <p14:creationId xmlns:p14="http://schemas.microsoft.com/office/powerpoint/2010/main" val="1554763649"/>
      </p:ext>
    </p:extLst>
  </p:cSld>
  <p:clrMapOvr>
    <a:masterClrMapping/>
  </p:clrMapOvr>
  <p:transition>
    <p:fade/>
  </p:transition>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2EE218-E1BD-4DFC-B39D-A601FA6AB8B6}" type="slidenum">
              <a:rPr lang="en-GB" smtClean="0"/>
              <a:pPr/>
              <a:t>‹#›</a:t>
            </a:fld>
            <a:endParaRPr lang="en-GB"/>
          </a:p>
        </p:txBody>
      </p:sp>
    </p:spTree>
    <p:extLst>
      <p:ext uri="{BB962C8B-B14F-4D97-AF65-F5344CB8AC3E}">
        <p14:creationId xmlns:p14="http://schemas.microsoft.com/office/powerpoint/2010/main" val="124983021"/>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3226EECE-6E6C-4932-B681-71D70B54B8B5}" type="slidenum">
              <a:rPr lang="en-GB" smtClean="0"/>
              <a:pPr/>
              <a:t>‹#›</a:t>
            </a:fld>
            <a:endParaRPr lang="en-GB"/>
          </a:p>
        </p:txBody>
      </p:sp>
    </p:spTree>
    <p:extLst>
      <p:ext uri="{BB962C8B-B14F-4D97-AF65-F5344CB8AC3E}">
        <p14:creationId xmlns:p14="http://schemas.microsoft.com/office/powerpoint/2010/main" val="2256814181"/>
      </p:ext>
    </p:extLst>
  </p:cSld>
  <p:clrMap bg1="dk1" tx1="lt1" bg2="dk2" tx2="lt2" accent1="accent1" accent2="accent2" accent3="accent3" accent4="accent4" accent5="accent5" accent6="accent6" hlink="hlink" folHlink="folHlink"/>
  <p:sldLayoutIdLst>
    <p:sldLayoutId id="2147484511" r:id="rId1"/>
    <p:sldLayoutId id="2147484512" r:id="rId2"/>
    <p:sldLayoutId id="2147484513" r:id="rId3"/>
    <p:sldLayoutId id="2147484514" r:id="rId4"/>
    <p:sldLayoutId id="2147484515" r:id="rId5"/>
    <p:sldLayoutId id="2147484516" r:id="rId6"/>
    <p:sldLayoutId id="2147484517" r:id="rId7"/>
    <p:sldLayoutId id="2147484518" r:id="rId8"/>
    <p:sldLayoutId id="2147484519" r:id="rId9"/>
    <p:sldLayoutId id="2147484520" r:id="rId10"/>
    <p:sldLayoutId id="2147484521" r:id="rId11"/>
  </p:sldLayoutIdLst>
  <p:transition>
    <p:fade/>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9144000" cy="1371600"/>
          </a:xfrm>
        </p:spPr>
        <p:txBody>
          <a:bodyPr>
            <a:noAutofit/>
          </a:bodyPr>
          <a:lstStyle/>
          <a:p>
            <a:pPr algn="ctr"/>
            <a:r>
              <a:rPr lang="en-US" sz="99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228599" y="1428750"/>
            <a:ext cx="8719458" cy="3404507"/>
          </a:xfrm>
          <a:solidFill>
            <a:schemeClr val="bg2">
              <a:alpha val="0"/>
            </a:schemeClr>
          </a:solidFill>
        </p:spPr>
        <p:txBody>
          <a:bodyPr>
            <a:noAutofit/>
          </a:bodyPr>
          <a:lstStyle/>
          <a:p>
            <a:pPr marL="0" indent="0">
              <a:buNone/>
            </a:pPr>
            <a:r>
              <a:rPr lang="en-US" sz="3000" b="1" dirty="0">
                <a:effectLst>
                  <a:glow rad="228600">
                    <a:srgbClr val="03080D"/>
                  </a:glow>
                </a:effectLst>
              </a:rPr>
              <a:t>Sunday</a:t>
            </a:r>
          </a:p>
          <a:p>
            <a:pPr lvl="1">
              <a:buNone/>
            </a:pPr>
            <a:r>
              <a:rPr lang="en-US" sz="3000" dirty="0">
                <a:effectLst>
                  <a:glow rad="228600">
                    <a:srgbClr val="03080D"/>
                  </a:glow>
                </a:effectLst>
              </a:rPr>
              <a:t>Bible Study							9:30  AM</a:t>
            </a:r>
          </a:p>
          <a:p>
            <a:pPr lvl="1">
              <a:buNone/>
            </a:pPr>
            <a:r>
              <a:rPr lang="en-US" sz="3000" dirty="0">
                <a:effectLst>
                  <a:glow rad="228600">
                    <a:srgbClr val="03080D"/>
                  </a:glow>
                </a:effectLst>
              </a:rPr>
              <a:t>Worship 		  						10:30 AM</a:t>
            </a:r>
          </a:p>
          <a:p>
            <a:pPr lvl="1">
              <a:buNone/>
            </a:pPr>
            <a:endParaRPr lang="en-US" sz="3000" dirty="0" smtClean="0">
              <a:effectLst>
                <a:glow rad="228600">
                  <a:srgbClr val="03080D"/>
                </a:glow>
              </a:effectLst>
            </a:endParaRPr>
          </a:p>
          <a:p>
            <a:pPr marL="0" indent="0">
              <a:buNone/>
            </a:pPr>
            <a:r>
              <a:rPr lang="en-US" sz="3000" b="1" dirty="0" smtClean="0">
                <a:effectLst>
                  <a:glow rad="228600">
                    <a:srgbClr val="03080D"/>
                  </a:glow>
                </a:effectLst>
              </a:rPr>
              <a:t>Wednesday</a:t>
            </a:r>
            <a:endParaRPr lang="en-US" sz="3000" b="1" dirty="0">
              <a:effectLst>
                <a:glow rad="228600">
                  <a:srgbClr val="03080D"/>
                </a:glow>
              </a:effectLst>
            </a:endParaRPr>
          </a:p>
          <a:p>
            <a:pPr marL="365742" lvl="1" indent="0">
              <a:buNone/>
            </a:pPr>
            <a:r>
              <a:rPr lang="en-US" sz="3000" dirty="0">
                <a:effectLst>
                  <a:glow rad="228600">
                    <a:srgbClr val="03080D"/>
                  </a:glow>
                </a:effectLst>
              </a:rPr>
              <a:t>Bible Class 			 				7:00  PM</a:t>
            </a:r>
          </a:p>
        </p:txBody>
      </p:sp>
      <p:sp>
        <p:nvSpPr>
          <p:cNvPr id="9" name="Title 3"/>
          <p:cNvSpPr txBox="1">
            <a:spLocks/>
          </p:cNvSpPr>
          <p:nvPr/>
        </p:nvSpPr>
        <p:spPr>
          <a:xfrm>
            <a:off x="439057" y="4400550"/>
            <a:ext cx="8229600" cy="514350"/>
          </a:xfrm>
          <a:prstGeom prst="rect">
            <a:avLst/>
          </a:prstGeom>
        </p:spPr>
        <p:txBody>
          <a:bodyPr vert="horz" lIns="0" tIns="45720" rIns="0" bIns="0" anchor="b">
            <a:normAutofit fontScale="97500"/>
          </a:bodyPr>
          <a:lstStyle/>
          <a:p>
            <a:pPr algn="ctr" defTabSz="914355">
              <a:defRPr/>
            </a:pPr>
            <a:r>
              <a:rPr lang="en-US" sz="3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611504871"/>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4114800"/>
          </a:xfrm>
        </p:spPr>
        <p:txBody>
          <a:bodyPr>
            <a:noAutofit/>
          </a:bodyPr>
          <a:lstStyle/>
          <a:p>
            <a:pPr marL="0" indent="0" algn="just">
              <a:buNone/>
            </a:pPr>
            <a:r>
              <a:rPr lang="en-US" sz="3800" dirty="0" smtClean="0">
                <a:effectLst>
                  <a:glow rad="228600">
                    <a:srgbClr val="000000"/>
                  </a:glow>
                </a:effectLst>
              </a:rPr>
              <a:t>The Bible and Feminism are at odds</a:t>
            </a:r>
          </a:p>
          <a:p>
            <a:pPr marL="0" indent="0" algn="just">
              <a:buNone/>
            </a:pPr>
            <a:r>
              <a:rPr lang="en-US" sz="3800" dirty="0">
                <a:effectLst>
                  <a:glow rad="228600">
                    <a:srgbClr val="000000"/>
                  </a:glow>
                </a:effectLst>
              </a:rPr>
              <a:t>	</a:t>
            </a:r>
            <a:r>
              <a:rPr lang="en-US" sz="3800" dirty="0" smtClean="0">
                <a:effectLst>
                  <a:glow rad="228600">
                    <a:srgbClr val="000000"/>
                  </a:glow>
                </a:effectLst>
              </a:rPr>
              <a:t>Each seeking a salvation and unity</a:t>
            </a:r>
          </a:p>
          <a:p>
            <a:pPr marL="0" indent="0" algn="just">
              <a:buNone/>
            </a:pPr>
            <a:r>
              <a:rPr lang="en-US" sz="3800" dirty="0">
                <a:effectLst>
                  <a:glow rad="228600">
                    <a:srgbClr val="000000"/>
                  </a:glow>
                </a:effectLst>
              </a:rPr>
              <a:t>	</a:t>
            </a:r>
            <a:r>
              <a:rPr lang="en-US" sz="3800" dirty="0" smtClean="0">
                <a:effectLst>
                  <a:glow rad="228600">
                    <a:srgbClr val="000000"/>
                  </a:glow>
                </a:effectLst>
              </a:rPr>
              <a:t>One by the flesh, one by the Spirit</a:t>
            </a:r>
          </a:p>
          <a:p>
            <a:pPr marL="0" indent="0" algn="just">
              <a:buNone/>
            </a:pPr>
            <a:r>
              <a:rPr lang="en-US" sz="3800" dirty="0">
                <a:effectLst>
                  <a:glow rad="228600">
                    <a:srgbClr val="000000"/>
                  </a:glow>
                </a:effectLst>
              </a:rPr>
              <a:t>	</a:t>
            </a:r>
            <a:r>
              <a:rPr lang="en-US" sz="3800" dirty="0" smtClean="0">
                <a:effectLst>
                  <a:glow rad="228600">
                    <a:srgbClr val="000000"/>
                  </a:glow>
                </a:effectLst>
              </a:rPr>
              <a:t>Only one will succeed</a:t>
            </a:r>
          </a:p>
          <a:p>
            <a:pPr marL="0" indent="0" algn="just">
              <a:buNone/>
            </a:pPr>
            <a:endParaRPr lang="en-US" sz="3800" dirty="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600" dirty="0" smtClean="0">
                <a:effectLst>
                  <a:glow rad="228600">
                    <a:srgbClr val="030400"/>
                  </a:glow>
                  <a:outerShdw blurRad="50800" dist="63500" dir="2700000" algn="tl" rotWithShape="0">
                    <a:srgbClr val="000000">
                      <a:alpha val="48000"/>
                    </a:srgbClr>
                  </a:outerShdw>
                </a:effectLst>
                <a:latin typeface="+mn-lt"/>
              </a:rPr>
              <a:t>The Bible and Feminism</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146504436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fade">
                                      <p:cBhvr>
                                        <p:cTn id="7" dur="500"/>
                                        <p:tgtEl>
                                          <p:spTgt spid="307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2" end="2"/>
                                            </p:txEl>
                                          </p:spTgt>
                                        </p:tgtEl>
                                        <p:attrNameLst>
                                          <p:attrName>style.visibility</p:attrName>
                                        </p:attrNameLst>
                                      </p:cBhvr>
                                      <p:to>
                                        <p:strVal val="visible"/>
                                      </p:to>
                                    </p:set>
                                    <p:animEffect transition="in" filter="fade">
                                      <p:cBhvr>
                                        <p:cTn id="12" dur="500"/>
                                        <p:tgtEl>
                                          <p:spTgt spid="30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3" end="3"/>
                                            </p:txEl>
                                          </p:spTgt>
                                        </p:tgtEl>
                                        <p:attrNameLst>
                                          <p:attrName>style.visibility</p:attrName>
                                        </p:attrNameLst>
                                      </p:cBhvr>
                                      <p:to>
                                        <p:strVal val="visible"/>
                                      </p:to>
                                    </p:set>
                                    <p:animEffect transition="in" filter="fade">
                                      <p:cBhvr>
                                        <p:cTn id="17" dur="5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4114800"/>
          </a:xfrm>
        </p:spPr>
        <p:txBody>
          <a:bodyPr>
            <a:noAutofit/>
          </a:bodyPr>
          <a:lstStyle/>
          <a:p>
            <a:pPr marL="0" indent="0" algn="just">
              <a:buNone/>
            </a:pPr>
            <a:r>
              <a:rPr lang="en-US" sz="3800" dirty="0" smtClean="0">
                <a:effectLst>
                  <a:glow rad="228600">
                    <a:srgbClr val="000000"/>
                  </a:glow>
                </a:effectLst>
              </a:rPr>
              <a:t>The </a:t>
            </a:r>
            <a:r>
              <a:rPr lang="en-US" sz="3800" dirty="0" smtClean="0">
                <a:effectLst>
                  <a:glow rad="228600">
                    <a:srgbClr val="000000"/>
                  </a:glow>
                </a:effectLst>
              </a:rPr>
              <a:t>carnal </a:t>
            </a:r>
            <a:r>
              <a:rPr lang="en-US" sz="3800" dirty="0" smtClean="0">
                <a:effectLst>
                  <a:glow rad="228600">
                    <a:srgbClr val="000000"/>
                  </a:glow>
                </a:effectLst>
              </a:rPr>
              <a:t>desire </a:t>
            </a:r>
            <a:r>
              <a:rPr lang="en-US" sz="3800" dirty="0" smtClean="0">
                <a:effectLst>
                  <a:glow rad="228600">
                    <a:srgbClr val="000000"/>
                  </a:glow>
                </a:effectLst>
              </a:rPr>
              <a:t>for </a:t>
            </a:r>
            <a:r>
              <a:rPr lang="en-US" sz="3800" dirty="0" smtClean="0">
                <a:effectLst>
                  <a:glow rad="228600">
                    <a:srgbClr val="000000"/>
                  </a:glow>
                </a:effectLst>
              </a:rPr>
              <a:t>power</a:t>
            </a:r>
            <a:endParaRPr lang="en-US" sz="3800" dirty="0" smtClean="0">
              <a:effectLst>
                <a:glow rad="228600">
                  <a:srgbClr val="000000"/>
                </a:glow>
              </a:effectLst>
            </a:endParaRPr>
          </a:p>
          <a:p>
            <a:pPr marL="0" indent="0" algn="just">
              <a:buNone/>
            </a:pPr>
            <a:r>
              <a:rPr lang="en-US" sz="3800" dirty="0">
                <a:effectLst>
                  <a:glow rad="228600">
                    <a:srgbClr val="000000"/>
                  </a:glow>
                </a:effectLst>
              </a:rPr>
              <a:t>	</a:t>
            </a:r>
            <a:r>
              <a:rPr lang="en-US" sz="3800" dirty="0" smtClean="0">
                <a:effectLst>
                  <a:glow rad="228600">
                    <a:srgbClr val="000000"/>
                  </a:glow>
                </a:effectLst>
              </a:rPr>
              <a:t>- The Tower of Babel (Gen. 11)</a:t>
            </a:r>
          </a:p>
          <a:p>
            <a:pPr marL="0" indent="0" algn="just">
              <a:buNone/>
            </a:pPr>
            <a:r>
              <a:rPr lang="en-US" sz="3800" dirty="0">
                <a:effectLst>
                  <a:glow rad="228600">
                    <a:srgbClr val="000000"/>
                  </a:glow>
                </a:effectLst>
              </a:rPr>
              <a:t>	</a:t>
            </a:r>
            <a:r>
              <a:rPr lang="en-US" sz="3800" dirty="0" smtClean="0">
                <a:effectLst>
                  <a:glow rad="228600">
                    <a:srgbClr val="000000"/>
                  </a:glow>
                </a:effectLst>
              </a:rPr>
              <a:t>- The Man of Perdition (2 </a:t>
            </a:r>
            <a:r>
              <a:rPr lang="en-US" sz="3800" dirty="0" err="1" smtClean="0">
                <a:effectLst>
                  <a:glow rad="228600">
                    <a:srgbClr val="000000"/>
                  </a:glow>
                </a:effectLst>
              </a:rPr>
              <a:t>Thes</a:t>
            </a:r>
            <a:r>
              <a:rPr lang="en-US" sz="3800" dirty="0" smtClean="0">
                <a:effectLst>
                  <a:glow rad="228600">
                    <a:srgbClr val="000000"/>
                  </a:glow>
                </a:effectLst>
              </a:rPr>
              <a:t>. 2)</a:t>
            </a:r>
          </a:p>
          <a:p>
            <a:pPr marL="0" indent="0" algn="just">
              <a:buNone/>
            </a:pPr>
            <a:endParaRPr lang="en-US" sz="3800" dirty="0" smtClean="0">
              <a:effectLst>
                <a:glow rad="228600">
                  <a:srgbClr val="000000"/>
                </a:glow>
              </a:effectLst>
            </a:endParaRPr>
          </a:p>
          <a:p>
            <a:pPr marL="0" indent="0" algn="just">
              <a:buNone/>
            </a:pPr>
            <a:endParaRPr lang="en-US" sz="3800" dirty="0" smtClean="0">
              <a:effectLst>
                <a:glow rad="228600">
                  <a:srgbClr val="000000"/>
                </a:glow>
              </a:effectLst>
            </a:endParaRPr>
          </a:p>
          <a:p>
            <a:pPr marL="0" indent="0" algn="just">
              <a:buNone/>
            </a:pPr>
            <a:endParaRPr lang="en-US" sz="3800" dirty="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600" dirty="0" smtClean="0">
                <a:effectLst>
                  <a:glow rad="228600">
                    <a:srgbClr val="030400"/>
                  </a:glow>
                  <a:outerShdw blurRad="50800" dist="63500" dir="2700000" algn="tl" rotWithShape="0">
                    <a:srgbClr val="000000">
                      <a:alpha val="48000"/>
                    </a:srgbClr>
                  </a:outerShdw>
                </a:effectLst>
                <a:latin typeface="+mn-lt"/>
              </a:rPr>
              <a:t>Why Feminism</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30650792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4114800"/>
          </a:xfrm>
        </p:spPr>
        <p:txBody>
          <a:bodyPr>
            <a:noAutofit/>
          </a:bodyPr>
          <a:lstStyle/>
          <a:p>
            <a:pPr marL="0" indent="0" algn="just">
              <a:buNone/>
            </a:pPr>
            <a:r>
              <a:rPr lang="en-US" sz="3800" dirty="0" smtClean="0">
                <a:effectLst>
                  <a:glow rad="228600">
                    <a:srgbClr val="000000"/>
                  </a:glow>
                </a:effectLst>
              </a:rPr>
              <a:t>The </a:t>
            </a:r>
            <a:r>
              <a:rPr lang="en-US" sz="3800" dirty="0" smtClean="0">
                <a:effectLst>
                  <a:glow rad="228600">
                    <a:srgbClr val="000000"/>
                  </a:glow>
                </a:effectLst>
              </a:rPr>
              <a:t>carnal </a:t>
            </a:r>
            <a:r>
              <a:rPr lang="en-US" sz="3800" dirty="0" smtClean="0">
                <a:effectLst>
                  <a:glow rad="228600">
                    <a:srgbClr val="000000"/>
                  </a:glow>
                </a:effectLst>
              </a:rPr>
              <a:t>antipathy </a:t>
            </a:r>
            <a:r>
              <a:rPr lang="en-US" sz="3800" dirty="0" smtClean="0">
                <a:effectLst>
                  <a:glow rad="228600">
                    <a:srgbClr val="000000"/>
                  </a:glow>
                </a:effectLst>
              </a:rPr>
              <a:t>towards </a:t>
            </a:r>
            <a:r>
              <a:rPr lang="en-US" sz="3800" dirty="0" smtClean="0">
                <a:effectLst>
                  <a:glow rad="228600">
                    <a:srgbClr val="000000"/>
                  </a:glow>
                </a:effectLst>
              </a:rPr>
              <a:t>submission</a:t>
            </a:r>
          </a:p>
          <a:p>
            <a:pPr marL="0" indent="0" algn="just">
              <a:buNone/>
            </a:pPr>
            <a:r>
              <a:rPr lang="en-US" sz="3800" dirty="0">
                <a:effectLst>
                  <a:glow rad="228600">
                    <a:srgbClr val="000000"/>
                  </a:glow>
                </a:effectLst>
              </a:rPr>
              <a:t>	</a:t>
            </a:r>
            <a:r>
              <a:rPr lang="en-US" sz="3800" dirty="0" smtClean="0">
                <a:effectLst>
                  <a:glow rad="228600">
                    <a:srgbClr val="000000"/>
                  </a:glow>
                </a:effectLst>
              </a:rPr>
              <a:t>- Corinthians (1 Cor. 16:16)</a:t>
            </a:r>
          </a:p>
          <a:p>
            <a:pPr marL="0" indent="0" algn="just">
              <a:buNone/>
            </a:pPr>
            <a:r>
              <a:rPr lang="en-US" sz="3800" dirty="0">
                <a:effectLst>
                  <a:glow rad="228600">
                    <a:srgbClr val="000000"/>
                  </a:glow>
                </a:effectLst>
              </a:rPr>
              <a:t>	</a:t>
            </a:r>
            <a:r>
              <a:rPr lang="en-US" sz="3800" dirty="0" smtClean="0">
                <a:effectLst>
                  <a:glow rad="228600">
                    <a:srgbClr val="000000"/>
                  </a:glow>
                </a:effectLst>
              </a:rPr>
              <a:t>- The false brethren (2 Pet. 2, Jude)</a:t>
            </a:r>
          </a:p>
          <a:p>
            <a:pPr marL="0" indent="0" algn="just">
              <a:buNone/>
            </a:pPr>
            <a:endParaRPr lang="en-US" sz="3800" dirty="0" smtClean="0">
              <a:effectLst>
                <a:glow rad="228600">
                  <a:srgbClr val="000000"/>
                </a:glow>
              </a:effectLst>
            </a:endParaRPr>
          </a:p>
          <a:p>
            <a:pPr marL="0" indent="0" algn="just">
              <a:buNone/>
            </a:pPr>
            <a:endParaRPr lang="en-US" sz="3800" dirty="0" smtClean="0">
              <a:effectLst>
                <a:glow rad="228600">
                  <a:srgbClr val="000000"/>
                </a:glow>
              </a:effectLst>
            </a:endParaRPr>
          </a:p>
          <a:p>
            <a:pPr marL="0" indent="0" algn="just">
              <a:buNone/>
            </a:pPr>
            <a:endParaRPr lang="en-US" sz="3800" dirty="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600" dirty="0" smtClean="0">
                <a:effectLst>
                  <a:glow rad="228600">
                    <a:srgbClr val="030400"/>
                  </a:glow>
                  <a:outerShdw blurRad="50800" dist="63500" dir="2700000" algn="tl" rotWithShape="0">
                    <a:srgbClr val="000000">
                      <a:alpha val="48000"/>
                    </a:srgbClr>
                  </a:outerShdw>
                </a:effectLst>
                <a:latin typeface="+mn-lt"/>
              </a:rPr>
              <a:t>Why Feminism</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69231042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fade">
                                      <p:cBhvr>
                                        <p:cTn id="7" dur="500"/>
                                        <p:tgtEl>
                                          <p:spTgt spid="3075">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075">
                                            <p:txEl>
                                              <p:pRg st="2" end="2"/>
                                            </p:txEl>
                                          </p:spTgt>
                                        </p:tgtEl>
                                        <p:attrNameLst>
                                          <p:attrName>style.visibility</p:attrName>
                                        </p:attrNameLst>
                                      </p:cBhvr>
                                      <p:to>
                                        <p:strVal val="visible"/>
                                      </p:to>
                                    </p:set>
                                    <p:animEffect transition="in" filter="fade">
                                      <p:cBhvr>
                                        <p:cTn id="10" dur="5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4114800"/>
          </a:xfrm>
        </p:spPr>
        <p:txBody>
          <a:bodyPr>
            <a:noAutofit/>
          </a:bodyPr>
          <a:lstStyle/>
          <a:p>
            <a:pPr marL="0" indent="0" algn="just">
              <a:buNone/>
            </a:pPr>
            <a:r>
              <a:rPr lang="en-US" sz="3800" dirty="0" smtClean="0">
                <a:effectLst>
                  <a:glow rad="228600">
                    <a:srgbClr val="000000"/>
                  </a:glow>
                </a:effectLst>
              </a:rPr>
              <a:t>The failure of men in their roles</a:t>
            </a:r>
          </a:p>
          <a:p>
            <a:pPr marL="0" indent="0" algn="just">
              <a:buNone/>
            </a:pPr>
            <a:r>
              <a:rPr lang="en-US" sz="3800" dirty="0">
                <a:effectLst>
                  <a:glow rad="228600">
                    <a:srgbClr val="000000"/>
                  </a:glow>
                </a:effectLst>
              </a:rPr>
              <a:t>	</a:t>
            </a:r>
            <a:r>
              <a:rPr lang="en-US" sz="3800" dirty="0" smtClean="0">
                <a:effectLst>
                  <a:glow rad="228600">
                    <a:srgbClr val="000000"/>
                  </a:glow>
                </a:effectLst>
              </a:rPr>
              <a:t>- </a:t>
            </a:r>
            <a:r>
              <a:rPr lang="en-US" sz="3800" dirty="0" smtClean="0">
                <a:effectLst>
                  <a:glow rad="228600">
                    <a:srgbClr val="000000"/>
                  </a:glow>
                </a:effectLst>
              </a:rPr>
              <a:t>David </a:t>
            </a:r>
          </a:p>
          <a:p>
            <a:pPr marL="0" indent="0" algn="just">
              <a:buNone/>
            </a:pPr>
            <a:r>
              <a:rPr lang="en-US" sz="3800" dirty="0">
                <a:effectLst>
                  <a:glow rad="228600">
                    <a:srgbClr val="000000"/>
                  </a:glow>
                </a:effectLst>
              </a:rPr>
              <a:t>	</a:t>
            </a:r>
            <a:r>
              <a:rPr lang="en-US" sz="3800" dirty="0" smtClean="0">
                <a:effectLst>
                  <a:glow rad="228600">
                    <a:srgbClr val="000000"/>
                  </a:glow>
                </a:effectLst>
              </a:rPr>
              <a:t>- </a:t>
            </a:r>
            <a:r>
              <a:rPr lang="en-US" sz="3800" dirty="0" smtClean="0">
                <a:effectLst>
                  <a:glow rad="228600">
                    <a:srgbClr val="000000"/>
                  </a:glow>
                </a:effectLst>
              </a:rPr>
              <a:t>Abraham</a:t>
            </a:r>
            <a:endParaRPr lang="en-US" sz="3800" dirty="0" smtClean="0">
              <a:effectLst>
                <a:glow rad="228600">
                  <a:srgbClr val="000000"/>
                </a:glow>
              </a:effectLst>
            </a:endParaRPr>
          </a:p>
          <a:p>
            <a:pPr marL="0" indent="0" algn="just">
              <a:buNone/>
            </a:pPr>
            <a:endParaRPr lang="en-US" sz="3800" dirty="0" smtClean="0">
              <a:effectLst>
                <a:glow rad="228600">
                  <a:srgbClr val="000000"/>
                </a:glow>
              </a:effectLst>
            </a:endParaRPr>
          </a:p>
          <a:p>
            <a:pPr marL="0" indent="0" algn="just">
              <a:buNone/>
            </a:pPr>
            <a:endParaRPr lang="en-US" sz="3800" dirty="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600" dirty="0" smtClean="0">
                <a:effectLst>
                  <a:glow rad="228600">
                    <a:srgbClr val="030400"/>
                  </a:glow>
                  <a:outerShdw blurRad="50800" dist="63500" dir="2700000" algn="tl" rotWithShape="0">
                    <a:srgbClr val="000000">
                      <a:alpha val="48000"/>
                    </a:srgbClr>
                  </a:outerShdw>
                </a:effectLst>
                <a:latin typeface="+mn-lt"/>
              </a:rPr>
              <a:t>Why Feminism</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0021248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fade">
                                      <p:cBhvr>
                                        <p:cTn id="7" dur="500"/>
                                        <p:tgtEl>
                                          <p:spTgt spid="3075">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075">
                                            <p:txEl>
                                              <p:pRg st="2" end="2"/>
                                            </p:txEl>
                                          </p:spTgt>
                                        </p:tgtEl>
                                        <p:attrNameLst>
                                          <p:attrName>style.visibility</p:attrName>
                                        </p:attrNameLst>
                                      </p:cBhvr>
                                      <p:to>
                                        <p:strVal val="visible"/>
                                      </p:to>
                                    </p:set>
                                    <p:animEffect transition="in" filter="fade">
                                      <p:cBhvr>
                                        <p:cTn id="10" dur="5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4114800"/>
          </a:xfrm>
        </p:spPr>
        <p:txBody>
          <a:bodyPr>
            <a:noAutofit/>
          </a:bodyPr>
          <a:lstStyle/>
          <a:p>
            <a:pPr marL="0" indent="0" algn="just">
              <a:buNone/>
            </a:pPr>
            <a:r>
              <a:rPr lang="en-US" sz="3800" dirty="0" smtClean="0">
                <a:effectLst>
                  <a:glow rad="228600">
                    <a:srgbClr val="000000"/>
                  </a:glow>
                </a:effectLst>
              </a:rPr>
              <a:t>God places each of us in roles</a:t>
            </a:r>
          </a:p>
          <a:p>
            <a:pPr marL="0" indent="0" algn="just">
              <a:buNone/>
            </a:pPr>
            <a:endParaRPr lang="en-US" sz="3800" dirty="0">
              <a:effectLst>
                <a:glow rad="228600">
                  <a:srgbClr val="000000"/>
                </a:glow>
              </a:effectLst>
            </a:endParaRPr>
          </a:p>
          <a:p>
            <a:pPr marL="0" indent="0" algn="just">
              <a:buNone/>
            </a:pPr>
            <a:r>
              <a:rPr lang="en-US" sz="3800" i="1" dirty="0" smtClean="0">
                <a:effectLst>
                  <a:glow rad="228600">
                    <a:srgbClr val="000000"/>
                  </a:glow>
                </a:effectLst>
              </a:rPr>
              <a:t>But </a:t>
            </a:r>
            <a:r>
              <a:rPr lang="en-US" sz="3800" i="1" dirty="0">
                <a:effectLst>
                  <a:glow rad="228600">
                    <a:srgbClr val="000000"/>
                  </a:glow>
                </a:effectLst>
              </a:rPr>
              <a:t>now God has set the members, each one of them, in the body just as He pleased</a:t>
            </a:r>
            <a:r>
              <a:rPr lang="en-US" sz="3800" dirty="0" smtClean="0">
                <a:effectLst>
                  <a:glow rad="228600">
                    <a:srgbClr val="000000"/>
                  </a:glow>
                </a:effectLst>
              </a:rPr>
              <a:t>.</a:t>
            </a:r>
            <a:r>
              <a:rPr lang="en-US" sz="3800" dirty="0">
                <a:effectLst>
                  <a:glow rad="228600">
                    <a:srgbClr val="000000"/>
                  </a:glow>
                </a:effectLst>
              </a:rPr>
              <a:t> </a:t>
            </a:r>
            <a:r>
              <a:rPr lang="en-US" sz="3800" dirty="0" smtClean="0">
                <a:effectLst>
                  <a:glow rad="228600">
                    <a:srgbClr val="000000"/>
                  </a:glow>
                </a:effectLst>
              </a:rPr>
              <a:t>															 1 Corinthians </a:t>
            </a:r>
            <a:r>
              <a:rPr lang="en-US" sz="3800" dirty="0">
                <a:effectLst>
                  <a:glow rad="228600">
                    <a:srgbClr val="000000"/>
                  </a:glow>
                </a:effectLst>
              </a:rPr>
              <a:t>12:18 </a:t>
            </a:r>
            <a:endParaRPr lang="en-US" sz="3800" dirty="0" smtClean="0">
              <a:effectLst>
                <a:glow rad="228600">
                  <a:srgbClr val="000000"/>
                </a:glow>
              </a:effectLst>
            </a:endParaRPr>
          </a:p>
          <a:p>
            <a:pPr marL="0" indent="0" algn="just">
              <a:buNone/>
            </a:pPr>
            <a:endParaRPr lang="en-US" sz="3800" dirty="0" smtClean="0">
              <a:effectLst>
                <a:glow rad="228600">
                  <a:srgbClr val="000000"/>
                </a:glow>
              </a:effectLst>
            </a:endParaRPr>
          </a:p>
          <a:p>
            <a:pPr marL="0" indent="0" algn="just">
              <a:buNone/>
            </a:pPr>
            <a:endParaRPr lang="en-US" sz="3800" dirty="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600" dirty="0" smtClean="0">
                <a:effectLst>
                  <a:glow rad="228600">
                    <a:srgbClr val="030400"/>
                  </a:glow>
                  <a:outerShdw blurRad="50800" dist="63500" dir="2700000" algn="tl" rotWithShape="0">
                    <a:srgbClr val="000000">
                      <a:alpha val="48000"/>
                    </a:srgbClr>
                  </a:outerShdw>
                </a:effectLst>
                <a:latin typeface="+mn-lt"/>
              </a:rPr>
              <a:t> God’s Standards</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19448526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2" end="2"/>
                                            </p:txEl>
                                          </p:spTgt>
                                        </p:tgtEl>
                                        <p:attrNameLst>
                                          <p:attrName>style.visibility</p:attrName>
                                        </p:attrNameLst>
                                      </p:cBhvr>
                                      <p:to>
                                        <p:strVal val="visible"/>
                                      </p:to>
                                    </p:set>
                                    <p:animEffect transition="in" filter="fade">
                                      <p:cBhvr>
                                        <p:cTn id="12" dur="5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4114800"/>
          </a:xfrm>
        </p:spPr>
        <p:txBody>
          <a:bodyPr>
            <a:noAutofit/>
          </a:bodyPr>
          <a:lstStyle/>
          <a:p>
            <a:pPr marL="0" indent="0" algn="just">
              <a:buNone/>
            </a:pPr>
            <a:r>
              <a:rPr lang="en-US" sz="3800" dirty="0" smtClean="0">
                <a:effectLst>
                  <a:glow rad="228600">
                    <a:srgbClr val="000000"/>
                  </a:glow>
                </a:effectLst>
              </a:rPr>
              <a:t>God places each of us in roles</a:t>
            </a:r>
          </a:p>
          <a:p>
            <a:pPr marL="0" indent="0" algn="just">
              <a:buNone/>
            </a:pPr>
            <a:r>
              <a:rPr lang="en-US" sz="3800" dirty="0" smtClean="0">
                <a:effectLst>
                  <a:glow rad="228600">
                    <a:srgbClr val="000000"/>
                  </a:glow>
                </a:effectLst>
              </a:rPr>
              <a:t>	Moses would not be High Priest</a:t>
            </a:r>
          </a:p>
          <a:p>
            <a:pPr marL="0" indent="0" algn="just">
              <a:buNone/>
            </a:pPr>
            <a:r>
              <a:rPr lang="en-US" sz="3800" dirty="0">
                <a:effectLst>
                  <a:glow rad="228600">
                    <a:srgbClr val="000000"/>
                  </a:glow>
                </a:effectLst>
              </a:rPr>
              <a:t>	</a:t>
            </a:r>
            <a:r>
              <a:rPr lang="en-US" sz="3800" dirty="0" smtClean="0">
                <a:effectLst>
                  <a:glow rad="228600">
                    <a:srgbClr val="000000"/>
                  </a:glow>
                </a:effectLst>
              </a:rPr>
              <a:t>Jonathan would not be king</a:t>
            </a:r>
          </a:p>
          <a:p>
            <a:pPr marL="0" indent="0" algn="just">
              <a:buNone/>
            </a:pPr>
            <a:r>
              <a:rPr lang="en-US" sz="3800" dirty="0">
                <a:effectLst>
                  <a:glow rad="228600">
                    <a:srgbClr val="000000"/>
                  </a:glow>
                </a:effectLst>
              </a:rPr>
              <a:t>	</a:t>
            </a:r>
            <a:r>
              <a:rPr lang="en-US" sz="3800" dirty="0" smtClean="0">
                <a:effectLst>
                  <a:glow rad="228600">
                    <a:srgbClr val="000000"/>
                  </a:glow>
                </a:effectLst>
              </a:rPr>
              <a:t>David would not build the temple</a:t>
            </a:r>
            <a:endParaRPr lang="en-US" sz="3800" dirty="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600" dirty="0" smtClean="0">
                <a:effectLst>
                  <a:glow rad="228600">
                    <a:srgbClr val="030400"/>
                  </a:glow>
                  <a:outerShdw blurRad="50800" dist="63500" dir="2700000" algn="tl" rotWithShape="0">
                    <a:srgbClr val="000000">
                      <a:alpha val="48000"/>
                    </a:srgbClr>
                  </a:outerShdw>
                </a:effectLst>
                <a:latin typeface="+mn-lt"/>
              </a:rPr>
              <a:t>God’s Standards</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234444445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fade">
                                      <p:cBhvr>
                                        <p:cTn id="7" dur="500"/>
                                        <p:tgtEl>
                                          <p:spTgt spid="307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2" end="2"/>
                                            </p:txEl>
                                          </p:spTgt>
                                        </p:tgtEl>
                                        <p:attrNameLst>
                                          <p:attrName>style.visibility</p:attrName>
                                        </p:attrNameLst>
                                      </p:cBhvr>
                                      <p:to>
                                        <p:strVal val="visible"/>
                                      </p:to>
                                    </p:set>
                                    <p:animEffect transition="in" filter="fade">
                                      <p:cBhvr>
                                        <p:cTn id="12" dur="500"/>
                                        <p:tgtEl>
                                          <p:spTgt spid="30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3" end="3"/>
                                            </p:txEl>
                                          </p:spTgt>
                                        </p:tgtEl>
                                        <p:attrNameLst>
                                          <p:attrName>style.visibility</p:attrName>
                                        </p:attrNameLst>
                                      </p:cBhvr>
                                      <p:to>
                                        <p:strVal val="visible"/>
                                      </p:to>
                                    </p:set>
                                    <p:animEffect transition="in" filter="fade">
                                      <p:cBhvr>
                                        <p:cTn id="17" dur="5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4114800"/>
          </a:xfrm>
        </p:spPr>
        <p:txBody>
          <a:bodyPr>
            <a:noAutofit/>
          </a:bodyPr>
          <a:lstStyle/>
          <a:p>
            <a:pPr marL="0" indent="0" algn="just">
              <a:buNone/>
            </a:pPr>
            <a:r>
              <a:rPr lang="en-US" sz="3800" dirty="0" smtClean="0">
                <a:effectLst>
                  <a:glow rad="228600">
                    <a:srgbClr val="000000"/>
                  </a:glow>
                </a:effectLst>
              </a:rPr>
              <a:t>God places each of us in roles</a:t>
            </a:r>
          </a:p>
          <a:p>
            <a:pPr marL="0" indent="0" algn="just">
              <a:buNone/>
            </a:pPr>
            <a:r>
              <a:rPr lang="en-US" sz="3800" dirty="0" smtClean="0">
                <a:effectLst>
                  <a:glow rad="228600">
                    <a:srgbClr val="000000"/>
                  </a:glow>
                </a:effectLst>
              </a:rPr>
              <a:t>Godly people:</a:t>
            </a:r>
          </a:p>
          <a:p>
            <a:pPr marL="0" indent="0" algn="just">
              <a:buNone/>
            </a:pPr>
            <a:r>
              <a:rPr lang="en-US" sz="3800" dirty="0">
                <a:effectLst>
                  <a:glow rad="228600">
                    <a:srgbClr val="000000"/>
                  </a:glow>
                </a:effectLst>
              </a:rPr>
              <a:t>	</a:t>
            </a:r>
            <a:r>
              <a:rPr lang="en-US" sz="3800" dirty="0" smtClean="0">
                <a:effectLst>
                  <a:glow rad="228600">
                    <a:srgbClr val="000000"/>
                  </a:glow>
                </a:effectLst>
              </a:rPr>
              <a:t>Covet service, not power</a:t>
            </a:r>
          </a:p>
          <a:p>
            <a:pPr marL="0" indent="0" algn="just">
              <a:buNone/>
            </a:pPr>
            <a:r>
              <a:rPr lang="en-US" sz="3800" dirty="0">
                <a:effectLst>
                  <a:glow rad="228600">
                    <a:srgbClr val="000000"/>
                  </a:glow>
                </a:effectLst>
              </a:rPr>
              <a:t>	</a:t>
            </a:r>
            <a:r>
              <a:rPr lang="en-US" sz="3800" dirty="0" smtClean="0">
                <a:effectLst>
                  <a:glow rad="228600">
                    <a:srgbClr val="000000"/>
                  </a:glow>
                </a:effectLst>
              </a:rPr>
              <a:t>Embrace submission as godliness</a:t>
            </a:r>
          </a:p>
          <a:p>
            <a:pPr marL="0" indent="0" algn="just">
              <a:buNone/>
            </a:pPr>
            <a:r>
              <a:rPr lang="en-US" sz="3800" dirty="0">
                <a:effectLst>
                  <a:glow rad="228600">
                    <a:srgbClr val="000000"/>
                  </a:glow>
                </a:effectLst>
              </a:rPr>
              <a:t>	</a:t>
            </a:r>
            <a:r>
              <a:rPr lang="en-US" sz="3800" dirty="0" smtClean="0">
                <a:effectLst>
                  <a:glow rad="228600">
                    <a:srgbClr val="000000"/>
                  </a:glow>
                </a:effectLst>
              </a:rPr>
              <a:t>Seek their roles and understand failings</a:t>
            </a:r>
            <a:endParaRPr lang="en-US" sz="3800" dirty="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600" dirty="0" smtClean="0">
                <a:effectLst>
                  <a:glow rad="228600">
                    <a:srgbClr val="030400"/>
                  </a:glow>
                  <a:outerShdw blurRad="50800" dist="63500" dir="2700000" algn="tl" rotWithShape="0">
                    <a:srgbClr val="000000">
                      <a:alpha val="48000"/>
                    </a:srgbClr>
                  </a:outerShdw>
                </a:effectLst>
                <a:latin typeface="+mn-lt"/>
              </a:rPr>
              <a:t>God’s Standards</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75544780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animEffect transition="in" filter="fade">
                                      <p:cBhvr>
                                        <p:cTn id="7" dur="500"/>
                                        <p:tgtEl>
                                          <p:spTgt spid="307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3" end="3"/>
                                            </p:txEl>
                                          </p:spTgt>
                                        </p:tgtEl>
                                        <p:attrNameLst>
                                          <p:attrName>style.visibility</p:attrName>
                                        </p:attrNameLst>
                                      </p:cBhvr>
                                      <p:to>
                                        <p:strVal val="visible"/>
                                      </p:to>
                                    </p:set>
                                    <p:animEffect transition="in" filter="fade">
                                      <p:cBhvr>
                                        <p:cTn id="12" dur="500"/>
                                        <p:tgtEl>
                                          <p:spTgt spid="307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4" end="4"/>
                                            </p:txEl>
                                          </p:spTgt>
                                        </p:tgtEl>
                                        <p:attrNameLst>
                                          <p:attrName>style.visibility</p:attrName>
                                        </p:attrNameLst>
                                      </p:cBhvr>
                                      <p:to>
                                        <p:strVal val="visible"/>
                                      </p:to>
                                    </p:set>
                                    <p:animEffect transition="in" filter="fade">
                                      <p:cBhvr>
                                        <p:cTn id="17"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4114800"/>
          </a:xfrm>
        </p:spPr>
        <p:txBody>
          <a:bodyPr>
            <a:noAutofit/>
          </a:bodyPr>
          <a:lstStyle/>
          <a:p>
            <a:pPr marL="0" indent="0" algn="just">
              <a:buNone/>
            </a:pPr>
            <a:r>
              <a:rPr lang="en-US" sz="3800" dirty="0" smtClean="0">
                <a:effectLst>
                  <a:glow rad="228600">
                    <a:srgbClr val="000000"/>
                  </a:glow>
                </a:effectLst>
              </a:rPr>
              <a:t>God places each of us in roles</a:t>
            </a:r>
          </a:p>
          <a:p>
            <a:pPr marL="0" indent="0" algn="just">
              <a:buNone/>
            </a:pPr>
            <a:r>
              <a:rPr lang="en-US" sz="3800" dirty="0" smtClean="0">
                <a:effectLst>
                  <a:glow rad="228600">
                    <a:srgbClr val="000000"/>
                  </a:glow>
                </a:effectLst>
              </a:rPr>
              <a:t>Godly people</a:t>
            </a:r>
          </a:p>
          <a:p>
            <a:pPr marL="0" indent="0" algn="just">
              <a:buNone/>
            </a:pPr>
            <a:r>
              <a:rPr lang="en-US" sz="3800" dirty="0" smtClean="0">
                <a:effectLst>
                  <a:glow rad="228600">
                    <a:srgbClr val="000000"/>
                  </a:glow>
                </a:effectLst>
              </a:rPr>
              <a:t>Godly women</a:t>
            </a:r>
          </a:p>
          <a:p>
            <a:pPr marL="0" indent="0" algn="just">
              <a:buNone/>
            </a:pPr>
            <a:r>
              <a:rPr lang="en-US" sz="3800" dirty="0" smtClean="0">
                <a:effectLst>
                  <a:glow rad="228600">
                    <a:srgbClr val="000000"/>
                  </a:glow>
                </a:effectLst>
              </a:rPr>
              <a:t>   Rahab and Abigail – protect their own</a:t>
            </a:r>
          </a:p>
          <a:p>
            <a:pPr marL="0" indent="0" algn="just">
              <a:buNone/>
            </a:pPr>
            <a:r>
              <a:rPr lang="en-US" sz="3800" dirty="0" smtClean="0">
                <a:effectLst>
                  <a:glow rad="228600">
                    <a:srgbClr val="000000"/>
                  </a:glow>
                </a:effectLst>
              </a:rPr>
              <a:t>   Sarah and Priscilla – partner their spouse</a:t>
            </a:r>
          </a:p>
          <a:p>
            <a:pPr marL="0" indent="0" algn="just">
              <a:buNone/>
            </a:pPr>
            <a:r>
              <a:rPr lang="en-US" sz="3800" dirty="0" smtClean="0">
                <a:effectLst>
                  <a:glow rad="228600">
                    <a:srgbClr val="000000"/>
                  </a:glow>
                </a:effectLst>
              </a:rPr>
              <a:t>   Ruth and Tamar – seek righteousness</a:t>
            </a:r>
            <a:endParaRPr lang="en-US" sz="3800" dirty="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600" dirty="0" smtClean="0">
                <a:effectLst>
                  <a:glow rad="228600">
                    <a:srgbClr val="030400"/>
                  </a:glow>
                  <a:outerShdw blurRad="50800" dist="63500" dir="2700000" algn="tl" rotWithShape="0">
                    <a:srgbClr val="000000">
                      <a:alpha val="48000"/>
                    </a:srgbClr>
                  </a:outerShdw>
                </a:effectLst>
                <a:latin typeface="+mn-lt"/>
              </a:rPr>
              <a:t>God’s Standards</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189710201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3" end="3"/>
                                            </p:txEl>
                                          </p:spTgt>
                                        </p:tgtEl>
                                        <p:attrNameLst>
                                          <p:attrName>style.visibility</p:attrName>
                                        </p:attrNameLst>
                                      </p:cBhvr>
                                      <p:to>
                                        <p:strVal val="visible"/>
                                      </p:to>
                                    </p:set>
                                    <p:animEffect transition="in" filter="fade">
                                      <p:cBhvr>
                                        <p:cTn id="7" dur="500"/>
                                        <p:tgtEl>
                                          <p:spTgt spid="307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4" end="4"/>
                                            </p:txEl>
                                          </p:spTgt>
                                        </p:tgtEl>
                                        <p:attrNameLst>
                                          <p:attrName>style.visibility</p:attrName>
                                        </p:attrNameLst>
                                      </p:cBhvr>
                                      <p:to>
                                        <p:strVal val="visible"/>
                                      </p:to>
                                    </p:set>
                                    <p:animEffect transition="in" filter="fade">
                                      <p:cBhvr>
                                        <p:cTn id="12" dur="500"/>
                                        <p:tgtEl>
                                          <p:spTgt spid="307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5" end="5"/>
                                            </p:txEl>
                                          </p:spTgt>
                                        </p:tgtEl>
                                        <p:attrNameLst>
                                          <p:attrName>style.visibility</p:attrName>
                                        </p:attrNameLst>
                                      </p:cBhvr>
                                      <p:to>
                                        <p:strVal val="visible"/>
                                      </p:to>
                                    </p:set>
                                    <p:animEffect transition="in" filter="fade">
                                      <p:cBhvr>
                                        <p:cTn id="17"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1200150"/>
            <a:ext cx="8763000" cy="4114800"/>
          </a:xfrm>
        </p:spPr>
        <p:txBody>
          <a:bodyPr>
            <a:noAutofit/>
          </a:bodyPr>
          <a:lstStyle/>
          <a:p>
            <a:pPr marL="0" indent="0" algn="just">
              <a:buNone/>
            </a:pPr>
            <a:r>
              <a:rPr lang="en-US" sz="4000" dirty="0" smtClean="0">
                <a:effectLst>
                  <a:glow rad="228600">
                    <a:srgbClr val="000000"/>
                  </a:glow>
                </a:effectLst>
              </a:rPr>
              <a:t>Denying God’s purpose for us</a:t>
            </a:r>
          </a:p>
          <a:p>
            <a:pPr marL="0" indent="0" algn="just">
              <a:buNone/>
            </a:pPr>
            <a:endParaRPr lang="en-US" sz="1200" dirty="0" smtClean="0">
              <a:effectLst>
                <a:glow rad="228600">
                  <a:srgbClr val="000000"/>
                </a:glow>
              </a:effectLst>
            </a:endParaRPr>
          </a:p>
          <a:p>
            <a:pPr marL="0" indent="0" algn="just">
              <a:buNone/>
            </a:pPr>
            <a:r>
              <a:rPr lang="en-US" sz="4000" dirty="0" smtClean="0">
                <a:effectLst>
                  <a:glow rad="228600">
                    <a:srgbClr val="000000"/>
                  </a:glow>
                </a:effectLst>
              </a:rPr>
              <a:t>Refusing to accept submission</a:t>
            </a:r>
          </a:p>
          <a:p>
            <a:pPr marL="0" indent="0" algn="just">
              <a:buNone/>
            </a:pPr>
            <a:endParaRPr lang="en-US" sz="1200" dirty="0" smtClean="0">
              <a:effectLst>
                <a:glow rad="228600">
                  <a:srgbClr val="000000"/>
                </a:glow>
              </a:effectLst>
            </a:endParaRPr>
          </a:p>
          <a:p>
            <a:pPr marL="0" indent="0" algn="just">
              <a:buNone/>
            </a:pPr>
            <a:r>
              <a:rPr lang="en-US" sz="4000" dirty="0" smtClean="0">
                <a:effectLst>
                  <a:glow rad="228600">
                    <a:srgbClr val="000000"/>
                  </a:glow>
                </a:effectLst>
              </a:rPr>
              <a:t>Coveting power</a:t>
            </a:r>
          </a:p>
          <a:p>
            <a:pPr marL="0" indent="0" algn="just">
              <a:buNone/>
            </a:pPr>
            <a:endParaRPr lang="en-US" sz="1200" dirty="0" smtClean="0">
              <a:effectLst>
                <a:glow rad="228600">
                  <a:srgbClr val="000000"/>
                </a:glow>
              </a:effectLst>
            </a:endParaRPr>
          </a:p>
          <a:p>
            <a:pPr marL="0" indent="0" algn="just">
              <a:buNone/>
            </a:pPr>
            <a:r>
              <a:rPr lang="en-US" sz="4000" dirty="0" smtClean="0">
                <a:effectLst>
                  <a:glow rad="228600">
                    <a:srgbClr val="000000"/>
                  </a:glow>
                </a:effectLst>
              </a:rPr>
              <a:t>Judging others </a:t>
            </a:r>
            <a:r>
              <a:rPr lang="en-US" sz="4000" dirty="0" err="1" smtClean="0">
                <a:effectLst>
                  <a:glow rad="228600">
                    <a:srgbClr val="000000"/>
                  </a:glow>
                </a:effectLst>
              </a:rPr>
              <a:t>unrighteously</a:t>
            </a:r>
            <a:endParaRPr lang="en-US" sz="4000" dirty="0" smtClean="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400" dirty="0" smtClean="0">
                <a:effectLst>
                  <a:glow rad="228600">
                    <a:srgbClr val="030400"/>
                  </a:glow>
                  <a:outerShdw blurRad="50800" dist="63500" dir="2700000" algn="tl" rotWithShape="0">
                    <a:srgbClr val="000000">
                      <a:alpha val="48000"/>
                    </a:srgbClr>
                  </a:outerShdw>
                </a:effectLst>
                <a:latin typeface="+mn-lt"/>
              </a:rPr>
              <a:t>Works of the Flesh</a:t>
            </a:r>
            <a:endParaRPr lang="en-US" sz="64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2124490451"/>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538162" y="1352550"/>
            <a:ext cx="8077200" cy="4114800"/>
          </a:xfrm>
        </p:spPr>
        <p:txBody>
          <a:bodyPr>
            <a:noAutofit/>
          </a:bodyPr>
          <a:lstStyle/>
          <a:p>
            <a:pPr marL="0" indent="0" algn="ctr">
              <a:buNone/>
            </a:pPr>
            <a:r>
              <a:rPr lang="en-US" sz="4000" dirty="0" smtClean="0">
                <a:effectLst>
                  <a:glow rad="228600">
                    <a:srgbClr val="000000"/>
                  </a:glow>
                </a:effectLst>
              </a:rPr>
              <a:t>People who genuinely seek to serve God never find themselves limited</a:t>
            </a:r>
            <a:endParaRPr lang="en-US" sz="4000" dirty="0" smtClean="0">
              <a:effectLst>
                <a:glow rad="228600">
                  <a:srgbClr val="000000"/>
                </a:glow>
              </a:effectLst>
            </a:endParaRPr>
          </a:p>
        </p:txBody>
      </p:sp>
    </p:spTree>
    <p:extLst>
      <p:ext uri="{BB962C8B-B14F-4D97-AF65-F5344CB8AC3E}">
        <p14:creationId xmlns:p14="http://schemas.microsoft.com/office/powerpoint/2010/main" val="1173515774"/>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268016"/>
          </a:xfrm>
        </p:spPr>
        <p:txBody>
          <a:bodyPr>
            <a:noAutofit/>
          </a:bodyPr>
          <a:lstStyle/>
          <a:p>
            <a:pPr algn="ctr"/>
            <a:r>
              <a:rPr lang="en-US" sz="7425" dirty="0">
                <a:effectLst>
                  <a:glow rad="228600">
                    <a:srgbClr val="000000"/>
                  </a:glow>
                </a:effectLst>
                <a:latin typeface="+mn-lt"/>
              </a:rPr>
              <a:t>John </a:t>
            </a:r>
            <a:r>
              <a:rPr lang="en-US" sz="7425" dirty="0" smtClean="0">
                <a:effectLst>
                  <a:glow rad="228600">
                    <a:srgbClr val="000000"/>
                  </a:glow>
                </a:effectLst>
                <a:latin typeface="+mn-lt"/>
              </a:rPr>
              <a:t>8:21-30</a:t>
            </a:r>
            <a:endParaRPr lang="en-US" sz="7425" dirty="0">
              <a:effectLst>
                <a:glow rad="228600">
                  <a:srgbClr val="000000"/>
                </a:glow>
              </a:effectLst>
              <a:latin typeface="+mn-lt"/>
            </a:endParaRPr>
          </a:p>
        </p:txBody>
      </p:sp>
      <p:sp>
        <p:nvSpPr>
          <p:cNvPr id="3" name="Content Placeholder 2"/>
          <p:cNvSpPr>
            <a:spLocks noGrp="1"/>
          </p:cNvSpPr>
          <p:nvPr>
            <p:ph idx="1"/>
          </p:nvPr>
        </p:nvSpPr>
        <p:spPr>
          <a:xfrm>
            <a:off x="171451" y="1268017"/>
            <a:ext cx="8911901" cy="3772068"/>
          </a:xfrm>
        </p:spPr>
        <p:txBody>
          <a:bodyPr>
            <a:normAutofit/>
          </a:bodyPr>
          <a:lstStyle/>
          <a:p>
            <a:pPr marL="0" indent="0" algn="just">
              <a:buNone/>
            </a:pPr>
            <a:r>
              <a:rPr lang="en-US" sz="3750" dirty="0" smtClean="0"/>
              <a:t>Jesus reveals His goal</a:t>
            </a:r>
          </a:p>
          <a:p>
            <a:pPr marL="0" indent="0" algn="just">
              <a:buNone/>
            </a:pPr>
            <a:endParaRPr lang="en-US" sz="3750" dirty="0"/>
          </a:p>
          <a:p>
            <a:pPr marL="0" indent="0" algn="just">
              <a:buNone/>
            </a:pPr>
            <a:r>
              <a:rPr lang="en-US" sz="3750" dirty="0" smtClean="0"/>
              <a:t>Belief in Jesus</a:t>
            </a:r>
          </a:p>
          <a:p>
            <a:pPr marL="0" indent="0" algn="just">
              <a:buNone/>
            </a:pPr>
            <a:endParaRPr lang="en-US" sz="3750" dirty="0"/>
          </a:p>
          <a:p>
            <a:pPr marL="0" indent="0" algn="just">
              <a:buNone/>
            </a:pPr>
            <a:r>
              <a:rPr lang="en-US" sz="3750" dirty="0" smtClean="0"/>
              <a:t>Speaking from the Father</a:t>
            </a:r>
          </a:p>
        </p:txBody>
      </p:sp>
    </p:spTree>
    <p:extLst>
      <p:ext uri="{BB962C8B-B14F-4D97-AF65-F5344CB8AC3E}">
        <p14:creationId xmlns:p14="http://schemas.microsoft.com/office/powerpoint/2010/main" val="1409682655"/>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84778624"/>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1200150"/>
            <a:ext cx="8763000" cy="4114800"/>
          </a:xfrm>
        </p:spPr>
        <p:txBody>
          <a:bodyPr>
            <a:noAutofit/>
          </a:bodyPr>
          <a:lstStyle/>
          <a:p>
            <a:pPr marL="0" indent="0" algn="just">
              <a:buNone/>
            </a:pPr>
            <a:r>
              <a:rPr lang="en-US" sz="4000" i="1" dirty="0" smtClean="0">
                <a:effectLst>
                  <a:glow rad="228600">
                    <a:srgbClr val="000000"/>
                  </a:glow>
                </a:effectLst>
              </a:rPr>
              <a:t>And </a:t>
            </a:r>
            <a:r>
              <a:rPr lang="en-US" sz="4000" i="1" dirty="0">
                <a:effectLst>
                  <a:glow rad="228600">
                    <a:srgbClr val="000000"/>
                  </a:glow>
                </a:effectLst>
              </a:rPr>
              <a:t>the Spirit and the bride say, "Come!" And let him who hears say, "Come!" And let him who thirsts come. Whoever desires, let him take the water of life freely</a:t>
            </a:r>
            <a:r>
              <a:rPr lang="en-US" sz="4000" dirty="0">
                <a:effectLst>
                  <a:glow rad="228600">
                    <a:srgbClr val="000000"/>
                  </a:glow>
                </a:effectLst>
              </a:rPr>
              <a:t>. </a:t>
            </a:r>
            <a:r>
              <a:rPr lang="en-US" sz="4000" dirty="0" smtClean="0">
                <a:effectLst>
                  <a:glow rad="228600">
                    <a:srgbClr val="000000"/>
                  </a:glow>
                </a:effectLst>
              </a:rPr>
              <a:t>																	Revelation </a:t>
            </a:r>
            <a:r>
              <a:rPr lang="en-US" sz="4000" dirty="0">
                <a:effectLst>
                  <a:glow rad="228600">
                    <a:srgbClr val="000000"/>
                  </a:glow>
                </a:effectLst>
              </a:rPr>
              <a:t>22:17 </a:t>
            </a:r>
            <a:endParaRPr lang="en-US" sz="4000" dirty="0" smtClean="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400" dirty="0" smtClean="0">
                <a:effectLst>
                  <a:glow rad="228600">
                    <a:srgbClr val="030400"/>
                  </a:glow>
                  <a:outerShdw blurRad="50800" dist="63500" dir="2700000" algn="tl" rotWithShape="0">
                    <a:srgbClr val="000000">
                      <a:alpha val="48000"/>
                    </a:srgbClr>
                  </a:outerShdw>
                </a:effectLst>
                <a:latin typeface="+mn-lt"/>
              </a:rPr>
              <a:t>The Divine Invitation</a:t>
            </a:r>
            <a:endParaRPr lang="en-US" sz="64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4221564805"/>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1200150"/>
            <a:ext cx="8763000" cy="4114800"/>
          </a:xfrm>
        </p:spPr>
        <p:txBody>
          <a:bodyPr>
            <a:noAutofit/>
          </a:bodyPr>
          <a:lstStyle/>
          <a:p>
            <a:pPr marL="0" indent="0" algn="just">
              <a:buNone/>
            </a:pPr>
            <a:r>
              <a:rPr lang="en-US" sz="4000" dirty="0" smtClean="0">
                <a:effectLst>
                  <a:glow rad="228600">
                    <a:srgbClr val="000000"/>
                  </a:glow>
                </a:effectLst>
              </a:rPr>
              <a:t>Hearing and believing the Gospel</a:t>
            </a:r>
          </a:p>
          <a:p>
            <a:pPr marL="0" indent="0" algn="just">
              <a:buNone/>
            </a:pPr>
            <a:r>
              <a:rPr lang="en-US" sz="4000" dirty="0" smtClean="0">
                <a:effectLst>
                  <a:glow rad="228600">
                    <a:srgbClr val="000000"/>
                  </a:glow>
                </a:effectLst>
              </a:rPr>
              <a:t>Confession: Jesus is Lord</a:t>
            </a:r>
          </a:p>
          <a:p>
            <a:pPr marL="0" indent="0" algn="just">
              <a:buNone/>
            </a:pPr>
            <a:r>
              <a:rPr lang="en-US" sz="4000" dirty="0" smtClean="0">
                <a:effectLst>
                  <a:glow rad="228600">
                    <a:srgbClr val="000000"/>
                  </a:glow>
                </a:effectLst>
              </a:rPr>
              <a:t>Repentance from our old life</a:t>
            </a:r>
          </a:p>
          <a:p>
            <a:pPr marL="0" indent="0" algn="just">
              <a:buNone/>
            </a:pPr>
            <a:r>
              <a:rPr lang="en-US" sz="4000" dirty="0" smtClean="0">
                <a:effectLst>
                  <a:glow rad="228600">
                    <a:srgbClr val="000000"/>
                  </a:glow>
                </a:effectLst>
              </a:rPr>
              <a:t>Baptism into Christ</a:t>
            </a:r>
          </a:p>
          <a:p>
            <a:pPr marL="0" indent="0" algn="just">
              <a:buNone/>
            </a:pPr>
            <a:r>
              <a:rPr lang="en-US" sz="4000" dirty="0" smtClean="0">
                <a:effectLst>
                  <a:glow rad="228600">
                    <a:srgbClr val="000000"/>
                  </a:glow>
                </a:effectLst>
              </a:rPr>
              <a:t>Abiding in Christ</a:t>
            </a:r>
            <a:endParaRPr lang="en-US" sz="4000" dirty="0" smtClean="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400" dirty="0" smtClean="0">
                <a:effectLst>
                  <a:glow rad="228600">
                    <a:srgbClr val="030400"/>
                  </a:glow>
                  <a:outerShdw blurRad="50800" dist="63500" dir="2700000" algn="tl" rotWithShape="0">
                    <a:srgbClr val="000000">
                      <a:alpha val="48000"/>
                    </a:srgbClr>
                  </a:outerShdw>
                </a:effectLst>
                <a:latin typeface="+mn-lt"/>
              </a:rPr>
              <a:t>Obtaining the Water of Life</a:t>
            </a:r>
            <a:endParaRPr lang="en-US" sz="64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751682510"/>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9144000" cy="1371600"/>
          </a:xfrm>
        </p:spPr>
        <p:txBody>
          <a:bodyPr>
            <a:noAutofit/>
          </a:bodyPr>
          <a:lstStyle/>
          <a:p>
            <a:pPr algn="ctr"/>
            <a:r>
              <a:rPr lang="en-US" sz="99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228600" y="1428750"/>
            <a:ext cx="8610601" cy="3622222"/>
          </a:xfrm>
          <a:solidFill>
            <a:schemeClr val="bg2">
              <a:alpha val="0"/>
            </a:schemeClr>
          </a:solidFill>
        </p:spPr>
        <p:txBody>
          <a:bodyPr>
            <a:noAutofit/>
          </a:bodyPr>
          <a:lstStyle/>
          <a:p>
            <a:pPr marL="0" indent="0">
              <a:buNone/>
            </a:pPr>
            <a:r>
              <a:rPr lang="en-US" sz="3000" b="1" dirty="0">
                <a:effectLst>
                  <a:glow rad="228600">
                    <a:srgbClr val="03080D"/>
                  </a:glow>
                </a:effectLst>
              </a:rPr>
              <a:t>Sunday</a:t>
            </a:r>
          </a:p>
          <a:p>
            <a:pPr lvl="1">
              <a:buNone/>
            </a:pPr>
            <a:r>
              <a:rPr lang="en-US" sz="3000" dirty="0">
                <a:effectLst>
                  <a:glow rad="228600">
                    <a:srgbClr val="03080D"/>
                  </a:glow>
                </a:effectLst>
              </a:rPr>
              <a:t>Bible Study						9:30  AM</a:t>
            </a:r>
          </a:p>
          <a:p>
            <a:pPr lvl="1">
              <a:buNone/>
            </a:pPr>
            <a:r>
              <a:rPr lang="en-US" sz="3000" dirty="0">
                <a:effectLst>
                  <a:glow rad="228600">
                    <a:srgbClr val="03080D"/>
                  </a:glow>
                </a:effectLst>
              </a:rPr>
              <a:t>Worship 		  					10:30 AM</a:t>
            </a:r>
          </a:p>
          <a:p>
            <a:pPr lvl="1">
              <a:buNone/>
            </a:pPr>
            <a:endParaRPr lang="en-US" sz="3000" dirty="0" smtClean="0">
              <a:effectLst>
                <a:glow rad="228600">
                  <a:srgbClr val="03080D"/>
                </a:glow>
              </a:effectLst>
            </a:endParaRPr>
          </a:p>
          <a:p>
            <a:pPr marL="0" indent="0">
              <a:buNone/>
            </a:pPr>
            <a:r>
              <a:rPr lang="en-US" sz="3000" b="1" dirty="0" smtClean="0">
                <a:effectLst>
                  <a:glow rad="228600">
                    <a:srgbClr val="03080D"/>
                  </a:glow>
                </a:effectLst>
              </a:rPr>
              <a:t>Wednesday</a:t>
            </a:r>
            <a:endParaRPr lang="en-US" sz="3000" b="1" dirty="0">
              <a:effectLst>
                <a:glow rad="228600">
                  <a:srgbClr val="03080D"/>
                </a:glow>
              </a:effectLst>
            </a:endParaRPr>
          </a:p>
          <a:p>
            <a:pPr marL="365742" lvl="1" indent="0">
              <a:buNone/>
            </a:pPr>
            <a:r>
              <a:rPr lang="en-US" sz="3000" dirty="0">
                <a:effectLst>
                  <a:glow rad="228600">
                    <a:srgbClr val="03080D"/>
                  </a:glow>
                </a:effectLst>
              </a:rPr>
              <a:t>Bible Class 			 			7:00  PM</a:t>
            </a:r>
          </a:p>
        </p:txBody>
      </p:sp>
      <p:sp>
        <p:nvSpPr>
          <p:cNvPr id="9" name="Title 3"/>
          <p:cNvSpPr txBox="1">
            <a:spLocks/>
          </p:cNvSpPr>
          <p:nvPr/>
        </p:nvSpPr>
        <p:spPr>
          <a:xfrm>
            <a:off x="439057" y="4400550"/>
            <a:ext cx="8229600" cy="514350"/>
          </a:xfrm>
          <a:prstGeom prst="rect">
            <a:avLst/>
          </a:prstGeom>
        </p:spPr>
        <p:txBody>
          <a:bodyPr vert="horz" lIns="0" tIns="45720" rIns="0" bIns="0" anchor="b">
            <a:normAutofit fontScale="97500"/>
          </a:bodyPr>
          <a:lstStyle/>
          <a:p>
            <a:pPr algn="ctr" defTabSz="914355">
              <a:defRPr/>
            </a:pPr>
            <a:r>
              <a:rPr lang="en-US" sz="3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61550456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413290232"/>
              </p:ext>
            </p:extLst>
          </p:nvPr>
        </p:nvGraphicFramePr>
        <p:xfrm>
          <a:off x="-100013" y="-1"/>
          <a:ext cx="9244012" cy="5143500"/>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4622006">
                  <a:extLst>
                    <a:ext uri="{9D8B030D-6E8A-4147-A177-3AD203B41FA5}">
                      <a16:colId xmlns:a16="http://schemas.microsoft.com/office/drawing/2014/main" xmlns="" val="20000"/>
                    </a:ext>
                  </a:extLst>
                </a:gridCol>
                <a:gridCol w="4622006">
                  <a:extLst>
                    <a:ext uri="{9D8B030D-6E8A-4147-A177-3AD203B41FA5}">
                      <a16:colId xmlns:a16="http://schemas.microsoft.com/office/drawing/2014/main" xmlns="" val="20001"/>
                    </a:ext>
                  </a:extLst>
                </a:gridCol>
              </a:tblGrid>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Opening Prayer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Steven James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1"/>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Scripture Reading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Michael Hetzer</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2"/>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3"/>
                  </a:ext>
                </a:extLst>
              </a:tr>
              <a:tr h="4286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Lord’s Supper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Michael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Hetzer / Anthony Ward</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4"/>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5"/>
                  </a:ext>
                </a:extLst>
              </a:tr>
              <a:tr h="428625">
                <a:tc>
                  <a:txBody>
                    <a:bodyPr/>
                    <a:lstStyle/>
                    <a:p>
                      <a:pPr algn="ct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Collection</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Michael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Hetzer/ Anthony Ward</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endPar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6"/>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Lesson</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Brian Haines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7"/>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endPar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8"/>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Closing</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3358505310"/>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Rot="1" noChangeArrowheads="1"/>
          </p:cNvSpPr>
          <p:nvPr>
            <p:ph type="title"/>
          </p:nvPr>
        </p:nvSpPr>
        <p:spPr>
          <a:xfrm>
            <a:off x="152400" y="1885950"/>
            <a:ext cx="8839200" cy="3781425"/>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Feminism and Christ</a:t>
            </a:r>
            <a:endParaRPr lang="en-US" sz="6600" dirty="0">
              <a:effectLst>
                <a:glow rad="228600">
                  <a:srgbClr val="030400"/>
                </a:glow>
                <a:outerShdw blurRad="50800" dist="63500" dir="2700000" algn="tl" rotWithShape="0">
                  <a:srgbClr val="000000">
                    <a:alpha val="48000"/>
                  </a:srgbClr>
                </a:outerShdw>
              </a:effectLst>
              <a:latin typeface="+mn-lt"/>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285750"/>
            <a:ext cx="1866513" cy="2781300"/>
          </a:xfrm>
          <a:prstGeom prst="rect">
            <a:avLst/>
          </a:prstGeom>
        </p:spPr>
      </p:pic>
    </p:spTree>
    <p:extLst>
      <p:ext uri="{BB962C8B-B14F-4D97-AF65-F5344CB8AC3E}">
        <p14:creationId xmlns:p14="http://schemas.microsoft.com/office/powerpoint/2010/main" val="354454946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4114800"/>
          </a:xfrm>
        </p:spPr>
        <p:txBody>
          <a:bodyPr>
            <a:noAutofit/>
          </a:bodyPr>
          <a:lstStyle/>
          <a:p>
            <a:pPr marL="0" indent="0" algn="just">
              <a:buNone/>
            </a:pPr>
            <a:r>
              <a:rPr lang="en-US" sz="3800" dirty="0" smtClean="0">
                <a:effectLst>
                  <a:glow rad="228600">
                    <a:srgbClr val="000000"/>
                  </a:glow>
                </a:effectLst>
              </a:rPr>
              <a:t>A range of concepts</a:t>
            </a:r>
          </a:p>
          <a:p>
            <a:pPr marL="0" indent="0" algn="just">
              <a:buNone/>
            </a:pPr>
            <a:r>
              <a:rPr lang="en-US" sz="3800" dirty="0" smtClean="0">
                <a:effectLst>
                  <a:glow rad="228600">
                    <a:srgbClr val="000000"/>
                  </a:glow>
                </a:effectLst>
              </a:rPr>
              <a:t>	A concept of fairness for all people</a:t>
            </a:r>
          </a:p>
          <a:p>
            <a:pPr marL="0" indent="0" algn="just">
              <a:buNone/>
            </a:pPr>
            <a:r>
              <a:rPr lang="en-US" sz="3800" dirty="0">
                <a:effectLst>
                  <a:glow rad="228600">
                    <a:srgbClr val="000000"/>
                  </a:glow>
                </a:effectLst>
              </a:rPr>
              <a:t>	</a:t>
            </a:r>
            <a:r>
              <a:rPr lang="en-US" sz="3800" dirty="0" smtClean="0">
                <a:effectLst>
                  <a:glow rad="228600">
                    <a:srgbClr val="000000"/>
                  </a:glow>
                </a:effectLst>
              </a:rPr>
              <a:t>An active ideological </a:t>
            </a:r>
            <a:r>
              <a:rPr lang="en-US" sz="3800" dirty="0" smtClean="0">
                <a:effectLst>
                  <a:glow rad="228600">
                    <a:srgbClr val="000000"/>
                  </a:glow>
                </a:effectLst>
              </a:rPr>
              <a:t>movement</a:t>
            </a:r>
            <a:endParaRPr lang="en-US" sz="3800" dirty="0" smtClean="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600" dirty="0" smtClean="0">
                <a:effectLst>
                  <a:glow rad="228600">
                    <a:srgbClr val="030400"/>
                  </a:glow>
                  <a:outerShdw blurRad="50800" dist="63500" dir="2700000" algn="tl" rotWithShape="0">
                    <a:srgbClr val="000000">
                      <a:alpha val="48000"/>
                    </a:srgbClr>
                  </a:outerShdw>
                </a:effectLst>
                <a:latin typeface="+mn-lt"/>
              </a:rPr>
              <a:t>What is Feminism?</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08033995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4114800"/>
          </a:xfrm>
        </p:spPr>
        <p:txBody>
          <a:bodyPr>
            <a:noAutofit/>
          </a:bodyPr>
          <a:lstStyle/>
          <a:p>
            <a:pPr marL="0" indent="0" algn="just">
              <a:buNone/>
            </a:pPr>
            <a:r>
              <a:rPr lang="en-US" sz="3800" dirty="0" smtClean="0">
                <a:effectLst>
                  <a:glow rad="228600">
                    <a:srgbClr val="000000"/>
                  </a:glow>
                </a:effectLst>
              </a:rPr>
              <a:t>Ideological Feminism</a:t>
            </a:r>
          </a:p>
          <a:p>
            <a:pPr marL="0" indent="0" algn="just">
              <a:buNone/>
            </a:pPr>
            <a:r>
              <a:rPr lang="en-US" sz="3800" dirty="0">
                <a:effectLst>
                  <a:glow rad="228600">
                    <a:srgbClr val="000000"/>
                  </a:glow>
                </a:effectLst>
              </a:rPr>
              <a:t>	</a:t>
            </a:r>
            <a:r>
              <a:rPr lang="en-US" sz="3800" dirty="0" smtClean="0">
                <a:effectLst>
                  <a:glow rad="228600">
                    <a:srgbClr val="000000"/>
                  </a:glow>
                </a:effectLst>
              </a:rPr>
              <a:t>- Total equity / equality </a:t>
            </a:r>
          </a:p>
          <a:p>
            <a:pPr marL="0" indent="0" algn="just">
              <a:buNone/>
            </a:pPr>
            <a:r>
              <a:rPr lang="en-US" sz="3800" dirty="0">
                <a:effectLst>
                  <a:glow rad="228600">
                    <a:srgbClr val="000000"/>
                  </a:glow>
                </a:effectLst>
              </a:rPr>
              <a:t>	</a:t>
            </a:r>
            <a:r>
              <a:rPr lang="en-US" sz="3800" dirty="0" smtClean="0">
                <a:effectLst>
                  <a:glow rad="228600">
                    <a:srgbClr val="000000"/>
                  </a:glow>
                </a:effectLst>
              </a:rPr>
              <a:t>- Erasure of gender distinctions</a:t>
            </a:r>
          </a:p>
          <a:p>
            <a:pPr marL="0" indent="0" algn="just">
              <a:buNone/>
            </a:pPr>
            <a:r>
              <a:rPr lang="en-US" sz="3800" dirty="0">
                <a:effectLst>
                  <a:glow rad="228600">
                    <a:srgbClr val="000000"/>
                  </a:glow>
                </a:effectLst>
              </a:rPr>
              <a:t>	</a:t>
            </a:r>
            <a:r>
              <a:rPr lang="en-US" sz="3800" dirty="0" smtClean="0">
                <a:effectLst>
                  <a:glow rad="228600">
                    <a:srgbClr val="000000"/>
                  </a:glow>
                </a:effectLst>
              </a:rPr>
              <a:t>- Removal of “patriarchy”</a:t>
            </a: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600" dirty="0" smtClean="0">
                <a:effectLst>
                  <a:glow rad="228600">
                    <a:srgbClr val="030400"/>
                  </a:glow>
                  <a:outerShdw blurRad="50800" dist="63500" dir="2700000" algn="tl" rotWithShape="0">
                    <a:srgbClr val="000000">
                      <a:alpha val="48000"/>
                    </a:srgbClr>
                  </a:outerShdw>
                </a:effectLst>
                <a:latin typeface="+mn-lt"/>
              </a:rPr>
              <a:t>What is Feminism?</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57288414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fade">
                                      <p:cBhvr>
                                        <p:cTn id="7" dur="500"/>
                                        <p:tgtEl>
                                          <p:spTgt spid="307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2" end="2"/>
                                            </p:txEl>
                                          </p:spTgt>
                                        </p:tgtEl>
                                        <p:attrNameLst>
                                          <p:attrName>style.visibility</p:attrName>
                                        </p:attrNameLst>
                                      </p:cBhvr>
                                      <p:to>
                                        <p:strVal val="visible"/>
                                      </p:to>
                                    </p:set>
                                    <p:animEffect transition="in" filter="fade">
                                      <p:cBhvr>
                                        <p:cTn id="12" dur="500"/>
                                        <p:tgtEl>
                                          <p:spTgt spid="30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3" end="3"/>
                                            </p:txEl>
                                          </p:spTgt>
                                        </p:tgtEl>
                                        <p:attrNameLst>
                                          <p:attrName>style.visibility</p:attrName>
                                        </p:attrNameLst>
                                      </p:cBhvr>
                                      <p:to>
                                        <p:strVal val="visible"/>
                                      </p:to>
                                    </p:set>
                                    <p:animEffect transition="in" filter="fade">
                                      <p:cBhvr>
                                        <p:cTn id="17" dur="5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4114800"/>
          </a:xfrm>
        </p:spPr>
        <p:txBody>
          <a:bodyPr>
            <a:noAutofit/>
          </a:bodyPr>
          <a:lstStyle/>
          <a:p>
            <a:pPr marL="0" indent="0" algn="just">
              <a:buNone/>
            </a:pPr>
            <a:r>
              <a:rPr lang="en-US" sz="3800" dirty="0" smtClean="0">
                <a:effectLst>
                  <a:glow rad="228600">
                    <a:srgbClr val="000000"/>
                  </a:glow>
                </a:effectLst>
              </a:rPr>
              <a:t>The Bible states:</a:t>
            </a:r>
          </a:p>
          <a:p>
            <a:pPr marL="0" indent="0" algn="just">
              <a:buNone/>
            </a:pPr>
            <a:r>
              <a:rPr lang="en-US" sz="3800" dirty="0">
                <a:effectLst>
                  <a:glow rad="228600">
                    <a:srgbClr val="000000"/>
                  </a:glow>
                </a:effectLst>
              </a:rPr>
              <a:t>	</a:t>
            </a:r>
            <a:r>
              <a:rPr lang="en-US" sz="3800" dirty="0" smtClean="0">
                <a:effectLst>
                  <a:glow rad="228600">
                    <a:srgbClr val="000000"/>
                  </a:glow>
                </a:effectLst>
              </a:rPr>
              <a:t>1. A distinction in men and women</a:t>
            </a:r>
          </a:p>
          <a:p>
            <a:pPr marL="0" indent="0" algn="just">
              <a:buNone/>
            </a:pPr>
            <a:r>
              <a:rPr lang="en-US" sz="3800" dirty="0">
                <a:effectLst>
                  <a:glow rad="228600">
                    <a:srgbClr val="000000"/>
                  </a:glow>
                </a:effectLst>
              </a:rPr>
              <a:t>	</a:t>
            </a:r>
            <a:r>
              <a:rPr lang="en-US" sz="3800" dirty="0" smtClean="0">
                <a:effectLst>
                  <a:glow rad="228600">
                    <a:srgbClr val="000000"/>
                  </a:glow>
                </a:effectLst>
              </a:rPr>
              <a:t>	Genesis 1:27</a:t>
            </a:r>
          </a:p>
          <a:p>
            <a:pPr marL="0" indent="0" algn="just">
              <a:buNone/>
            </a:pPr>
            <a:r>
              <a:rPr lang="en-US" sz="3800" dirty="0">
                <a:effectLst>
                  <a:glow rad="228600">
                    <a:srgbClr val="000000"/>
                  </a:glow>
                </a:effectLst>
              </a:rPr>
              <a:t>	</a:t>
            </a:r>
            <a:r>
              <a:rPr lang="en-US" sz="3800" dirty="0" smtClean="0">
                <a:effectLst>
                  <a:glow rad="228600">
                    <a:srgbClr val="000000"/>
                  </a:glow>
                </a:effectLst>
              </a:rPr>
              <a:t>	Matthew </a:t>
            </a:r>
            <a:r>
              <a:rPr lang="en-US" sz="3800" dirty="0" smtClean="0">
                <a:effectLst>
                  <a:glow rad="228600">
                    <a:srgbClr val="000000"/>
                  </a:glow>
                </a:effectLst>
              </a:rPr>
              <a:t>19:4</a:t>
            </a:r>
            <a:r>
              <a:rPr lang="en-US" sz="3800" dirty="0" smtClean="0">
                <a:effectLst>
                  <a:glow rad="228600">
                    <a:srgbClr val="000000"/>
                  </a:glow>
                </a:effectLst>
              </a:rPr>
              <a:t>	</a:t>
            </a: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600" dirty="0" smtClean="0">
                <a:effectLst>
                  <a:glow rad="228600">
                    <a:srgbClr val="030400"/>
                  </a:glow>
                  <a:outerShdw blurRad="50800" dist="63500" dir="2700000" algn="tl" rotWithShape="0">
                    <a:srgbClr val="000000">
                      <a:alpha val="48000"/>
                    </a:srgbClr>
                  </a:outerShdw>
                </a:effectLst>
                <a:latin typeface="+mn-lt"/>
              </a:rPr>
              <a:t>The Bible and Feminism</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136876359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animEffect transition="in" filter="fade">
                                      <p:cBhvr>
                                        <p:cTn id="15" dur="500"/>
                                        <p:tgtEl>
                                          <p:spTgt spid="3075">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075">
                                            <p:txEl>
                                              <p:pRg st="3" end="3"/>
                                            </p:txEl>
                                          </p:spTgt>
                                        </p:tgtEl>
                                        <p:attrNameLst>
                                          <p:attrName>style.visibility</p:attrName>
                                        </p:attrNameLst>
                                      </p:cBhvr>
                                      <p:to>
                                        <p:strVal val="visible"/>
                                      </p:to>
                                    </p:set>
                                    <p:animEffect transition="in" filter="fade">
                                      <p:cBhvr>
                                        <p:cTn id="18" dur="5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4114800"/>
          </a:xfrm>
        </p:spPr>
        <p:txBody>
          <a:bodyPr>
            <a:noAutofit/>
          </a:bodyPr>
          <a:lstStyle/>
          <a:p>
            <a:pPr marL="0" indent="0" algn="just">
              <a:buNone/>
            </a:pPr>
            <a:r>
              <a:rPr lang="en-US" sz="3800" dirty="0" smtClean="0">
                <a:effectLst>
                  <a:glow rad="228600">
                    <a:srgbClr val="000000"/>
                  </a:glow>
                </a:effectLst>
              </a:rPr>
              <a:t>The Bible states:</a:t>
            </a:r>
          </a:p>
          <a:p>
            <a:pPr marL="0" indent="0" algn="just">
              <a:buNone/>
            </a:pPr>
            <a:r>
              <a:rPr lang="en-US" sz="3800" dirty="0">
                <a:effectLst>
                  <a:glow rad="228600">
                    <a:srgbClr val="000000"/>
                  </a:glow>
                </a:effectLst>
              </a:rPr>
              <a:t>	</a:t>
            </a:r>
            <a:r>
              <a:rPr lang="en-US" sz="3800" dirty="0" smtClean="0">
                <a:effectLst>
                  <a:glow rad="228600">
                    <a:srgbClr val="000000"/>
                  </a:glow>
                </a:effectLst>
              </a:rPr>
              <a:t>1. A distinction in men and women</a:t>
            </a:r>
          </a:p>
          <a:p>
            <a:pPr marL="0" indent="0" algn="just">
              <a:buNone/>
            </a:pPr>
            <a:r>
              <a:rPr lang="en-US" sz="3800" dirty="0">
                <a:effectLst>
                  <a:glow rad="228600">
                    <a:srgbClr val="000000"/>
                  </a:glow>
                </a:effectLst>
              </a:rPr>
              <a:t>	</a:t>
            </a:r>
            <a:r>
              <a:rPr lang="en-US" sz="3800" dirty="0" smtClean="0">
                <a:effectLst>
                  <a:glow rad="228600">
                    <a:srgbClr val="000000"/>
                  </a:glow>
                </a:effectLst>
              </a:rPr>
              <a:t>2. A distinction in the roles they have</a:t>
            </a:r>
          </a:p>
          <a:p>
            <a:pPr marL="0" indent="0" algn="just">
              <a:buNone/>
            </a:pPr>
            <a:r>
              <a:rPr lang="en-US" sz="3800" dirty="0">
                <a:effectLst>
                  <a:glow rad="228600">
                    <a:srgbClr val="000000"/>
                  </a:glow>
                </a:effectLst>
              </a:rPr>
              <a:t>	</a:t>
            </a:r>
            <a:r>
              <a:rPr lang="en-US" sz="3800" dirty="0" smtClean="0">
                <a:effectLst>
                  <a:glow rad="228600">
                    <a:srgbClr val="000000"/>
                  </a:glow>
                </a:effectLst>
              </a:rPr>
              <a:t>	1 Timothy 2:11-15</a:t>
            </a:r>
          </a:p>
          <a:p>
            <a:pPr marL="0" indent="0" algn="just">
              <a:buNone/>
            </a:pPr>
            <a:r>
              <a:rPr lang="en-US" sz="3800" dirty="0">
                <a:effectLst>
                  <a:glow rad="228600">
                    <a:srgbClr val="000000"/>
                  </a:glow>
                </a:effectLst>
              </a:rPr>
              <a:t>	</a:t>
            </a:r>
            <a:r>
              <a:rPr lang="en-US" sz="3800" dirty="0" smtClean="0">
                <a:effectLst>
                  <a:glow rad="228600">
                    <a:srgbClr val="000000"/>
                  </a:glow>
                </a:effectLst>
              </a:rPr>
              <a:t>	1 Corinthians </a:t>
            </a:r>
            <a:r>
              <a:rPr lang="en-US" sz="3800" dirty="0" smtClean="0">
                <a:effectLst>
                  <a:glow rad="228600">
                    <a:srgbClr val="000000"/>
                  </a:glow>
                </a:effectLst>
              </a:rPr>
              <a:t>14:34</a:t>
            </a:r>
            <a:endParaRPr lang="en-US" sz="3800" dirty="0" smtClean="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600" dirty="0" smtClean="0">
                <a:effectLst>
                  <a:glow rad="228600">
                    <a:srgbClr val="030400"/>
                  </a:glow>
                  <a:outerShdw blurRad="50800" dist="63500" dir="2700000" algn="tl" rotWithShape="0">
                    <a:srgbClr val="000000">
                      <a:alpha val="48000"/>
                    </a:srgbClr>
                  </a:outerShdw>
                </a:effectLst>
                <a:latin typeface="+mn-lt"/>
              </a:rPr>
              <a:t>The Bible and Feminism</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133417983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483347</TotalTime>
  <Words>1114</Words>
  <Application>Microsoft Office PowerPoint</Application>
  <PresentationFormat>On-screen Show (16:9)</PresentationFormat>
  <Paragraphs>171</Paragraphs>
  <Slides>22</Slides>
  <Notes>21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Arial</vt:lpstr>
      <vt:lpstr>Bell MT</vt:lpstr>
      <vt:lpstr>Calibri</vt:lpstr>
      <vt:lpstr>Calibri Light</vt:lpstr>
      <vt:lpstr>Lucida Sans Unicode</vt:lpstr>
      <vt:lpstr>system-ui</vt:lpstr>
      <vt:lpstr>Times New Roman</vt:lpstr>
      <vt:lpstr>Wingdings</vt:lpstr>
      <vt:lpstr>Office Theme</vt:lpstr>
      <vt:lpstr>Welcome!</vt:lpstr>
      <vt:lpstr>John 8:21-30</vt:lpstr>
      <vt:lpstr>Welcome!</vt:lpstr>
      <vt:lpstr>PowerPoint Presentation</vt:lpstr>
      <vt:lpstr>Feminism and Christ</vt:lpstr>
      <vt:lpstr>What is Feminism?</vt:lpstr>
      <vt:lpstr>What is Feminism?</vt:lpstr>
      <vt:lpstr>The Bible and Feminism</vt:lpstr>
      <vt:lpstr>The Bible and Feminism</vt:lpstr>
      <vt:lpstr>The Bible and Feminism</vt:lpstr>
      <vt:lpstr>Why Feminism</vt:lpstr>
      <vt:lpstr>Why Feminism</vt:lpstr>
      <vt:lpstr>Why Feminism</vt:lpstr>
      <vt:lpstr> God’s Standards</vt:lpstr>
      <vt:lpstr>God’s Standards</vt:lpstr>
      <vt:lpstr>God’s Standards</vt:lpstr>
      <vt:lpstr>God’s Standards</vt:lpstr>
      <vt:lpstr>Works of the Flesh</vt:lpstr>
      <vt:lpstr>PowerPoint Presentation</vt:lpstr>
      <vt:lpstr>PowerPoint Presentation</vt:lpstr>
      <vt:lpstr>The Divine Invitation</vt:lpstr>
      <vt:lpstr>Obtaining the Water of Life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dc:title>
  <dc:creator>BRIAN HAINES</dc:creator>
  <cp:lastModifiedBy>Microsoft account</cp:lastModifiedBy>
  <cp:revision>1821</cp:revision>
  <dcterms:modified xsi:type="dcterms:W3CDTF">2022-02-13T15:54:32Z</dcterms:modified>
</cp:coreProperties>
</file>